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302" r:id="rId3"/>
    <p:sldId id="331" r:id="rId4"/>
    <p:sldId id="268" r:id="rId5"/>
    <p:sldId id="304" r:id="rId6"/>
    <p:sldId id="258" r:id="rId7"/>
    <p:sldId id="265" r:id="rId8"/>
    <p:sldId id="266" r:id="rId9"/>
    <p:sldId id="267" r:id="rId10"/>
    <p:sldId id="303" r:id="rId11"/>
    <p:sldId id="280" r:id="rId12"/>
    <p:sldId id="296" r:id="rId13"/>
    <p:sldId id="269" r:id="rId14"/>
    <p:sldId id="275" r:id="rId15"/>
    <p:sldId id="260" r:id="rId16"/>
    <p:sldId id="261" r:id="rId17"/>
    <p:sldId id="262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28" r:id="rId29"/>
    <p:sldId id="329" r:id="rId30"/>
    <p:sldId id="330" r:id="rId31"/>
    <p:sldId id="315" r:id="rId32"/>
    <p:sldId id="316" r:id="rId33"/>
    <p:sldId id="317" r:id="rId34"/>
    <p:sldId id="326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6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7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2293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1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2232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71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02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35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2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0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26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0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2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7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2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5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76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Leczenie" TargetMode="External"/><Relationship Id="rId3" Type="http://schemas.openxmlformats.org/officeDocument/2006/relationships/hyperlink" Target="https://pl.wikipedia.org/wiki/Farmakologia" TargetMode="External"/><Relationship Id="rId7" Type="http://schemas.openxmlformats.org/officeDocument/2006/relationships/hyperlink" Target="https://pl.wikipedia.org/wiki/Profilaktyka_zdrowotna" TargetMode="External"/><Relationship Id="rId2" Type="http://schemas.openxmlformats.org/officeDocument/2006/relationships/hyperlink" Target="https://pl.wikipedia.org/wiki/Medycy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Ro%C5%9Bliny_lecznicze" TargetMode="External"/><Relationship Id="rId5" Type="http://schemas.openxmlformats.org/officeDocument/2006/relationships/hyperlink" Target="https://pl.wikipedia.org/wiki/Surowiec_zielarski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pl.wikipedia.org/wiki/Lek_zio%C5%82owy" TargetMode="External"/><Relationship Id="rId9" Type="http://schemas.openxmlformats.org/officeDocument/2006/relationships/hyperlink" Target="https://pl.wikipedia.org/wiki/Chorob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Substancja_czynna" TargetMode="External"/><Relationship Id="rId2" Type="http://schemas.openxmlformats.org/officeDocument/2006/relationships/hyperlink" Target="https://pl.wikipedia.org/wiki/Metaboliz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pl.wikipedia.org/wiki/Interakcja_farmakologiczna" TargetMode="External"/><Relationship Id="rId4" Type="http://schemas.openxmlformats.org/officeDocument/2006/relationships/hyperlink" Target="https://pl.wikipedia.org/wiki/Skutek_uboczny_(medycyna)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iolowyraj.com/" TargetMode="External"/><Relationship Id="rId2" Type="http://schemas.openxmlformats.org/officeDocument/2006/relationships/hyperlink" Target="mailto:kontakt@ziolowyraj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Parowanie herbat ziołowych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23642" y="4215933"/>
            <a:ext cx="7766936" cy="135829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l-PL" sz="2500" dirty="0"/>
              <a:t>d</a:t>
            </a:r>
            <a:r>
              <a:rPr lang="pl-PL" sz="2500" dirty="0" smtClean="0"/>
              <a:t>r Karolina Julia Smoderek – zielarz, terapeuta</a:t>
            </a:r>
          </a:p>
          <a:p>
            <a:endParaRPr lang="pl-PL" dirty="0"/>
          </a:p>
          <a:p>
            <a:pPr algn="ctr"/>
            <a:r>
              <a:rPr lang="pl-PL" sz="2100" b="1" dirty="0" smtClean="0">
                <a:solidFill>
                  <a:srgbClr val="92D050"/>
                </a:solidFill>
              </a:rPr>
              <a:t>21/04/2021</a:t>
            </a:r>
          </a:p>
          <a:p>
            <a:pPr algn="ctr"/>
            <a:r>
              <a:rPr lang="pl-PL" sz="2100" b="1" dirty="0" smtClean="0">
                <a:solidFill>
                  <a:srgbClr val="92D050"/>
                </a:solidFill>
              </a:rPr>
              <a:t>Klub SENIOR </a:t>
            </a:r>
            <a:r>
              <a:rPr lang="pl-PL" sz="2100" b="1" smtClean="0">
                <a:solidFill>
                  <a:srgbClr val="92D050"/>
                </a:solidFill>
              </a:rPr>
              <a:t>+ Kałuszyn</a:t>
            </a:r>
            <a:endParaRPr lang="pl-PL" sz="2100" b="1" dirty="0">
              <a:solidFill>
                <a:srgbClr val="92D05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9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412124"/>
            <a:ext cx="8596668" cy="824248"/>
          </a:xfrm>
        </p:spPr>
        <p:txBody>
          <a:bodyPr/>
          <a:lstStyle/>
          <a:p>
            <a:r>
              <a:rPr lang="pl-PL" dirty="0"/>
              <a:t>Wzrost rynku suplementów diety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55313"/>
            <a:ext cx="8596668" cy="4803820"/>
          </a:xfrm>
        </p:spPr>
        <p:txBody>
          <a:bodyPr>
            <a:normAutofit/>
          </a:bodyPr>
          <a:lstStyle/>
          <a:p>
            <a:r>
              <a:rPr lang="pl-PL" sz="2100" dirty="0"/>
              <a:t>Powszechność zjawiska suplementacji diety, a także specyfika tworzenia i wprowadzania na rynek tego typu produktów uzasadnia pytania o </a:t>
            </a:r>
            <a:r>
              <a:rPr lang="pl-PL" sz="2100" b="1" dirty="0">
                <a:solidFill>
                  <a:srgbClr val="FF0000"/>
                </a:solidFill>
              </a:rPr>
              <a:t>bezpieczeństwo, skład, jakość </a:t>
            </a:r>
            <a:r>
              <a:rPr lang="pl-PL" sz="2100" dirty="0" smtClean="0"/>
              <a:t>oraz </a:t>
            </a:r>
            <a:r>
              <a:rPr lang="pl-PL" sz="2100" b="1" dirty="0" smtClean="0">
                <a:solidFill>
                  <a:srgbClr val="FF0000"/>
                </a:solidFill>
              </a:rPr>
              <a:t>faktyczne </a:t>
            </a:r>
            <a:r>
              <a:rPr lang="pl-PL" sz="2100" b="1" dirty="0">
                <a:solidFill>
                  <a:srgbClr val="FF0000"/>
                </a:solidFill>
              </a:rPr>
              <a:t>działanie</a:t>
            </a:r>
            <a:r>
              <a:rPr lang="pl-PL" sz="2100" dirty="0" smtClean="0"/>
              <a:t>.</a:t>
            </a:r>
          </a:p>
          <a:p>
            <a:r>
              <a:rPr lang="pl-PL" sz="2100" b="1" dirty="0">
                <a:solidFill>
                  <a:srgbClr val="FFFF00"/>
                </a:solidFill>
              </a:rPr>
              <a:t>Suplement diety </a:t>
            </a:r>
            <a:r>
              <a:rPr lang="pl-PL" sz="2100" dirty="0"/>
              <a:t>to środek spożywczy, którego celem jest uzupełnienie normalnej diety, będący skoncentrowanym źródłem witamin lub składników mineralnych bądź innych substancji wykazujących efekt </a:t>
            </a:r>
            <a:r>
              <a:rPr lang="pl-PL" sz="2100" dirty="0" smtClean="0"/>
              <a:t>odżywczy.</a:t>
            </a:r>
          </a:p>
          <a:p>
            <a:r>
              <a:rPr lang="pl-PL" sz="2100" b="1" dirty="0" smtClean="0">
                <a:solidFill>
                  <a:srgbClr val="FF0000"/>
                </a:solidFill>
              </a:rPr>
              <a:t>Suplement </a:t>
            </a:r>
            <a:r>
              <a:rPr lang="pl-PL" sz="2100" b="1" dirty="0">
                <a:solidFill>
                  <a:srgbClr val="FF0000"/>
                </a:solidFill>
              </a:rPr>
              <a:t>nie podlegają kontroli względem jakości czy interakcji z innymi produktami. </a:t>
            </a:r>
            <a:r>
              <a:rPr lang="pl-PL" sz="2100" dirty="0"/>
              <a:t>Co więcej, </a:t>
            </a:r>
            <a:r>
              <a:rPr lang="pl-PL" sz="2100" b="1" dirty="0">
                <a:solidFill>
                  <a:srgbClr val="FFFF00"/>
                </a:solidFill>
              </a:rPr>
              <a:t>nie ma obowiązku monitorowania ewentualnych działań niepożądanych.</a:t>
            </a:r>
            <a:r>
              <a:rPr lang="pl-PL" sz="2100" dirty="0"/>
              <a:t> </a:t>
            </a:r>
          </a:p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200" b="1" dirty="0" smtClean="0">
                <a:solidFill>
                  <a:srgbClr val="92D050"/>
                </a:solidFill>
              </a:rPr>
              <a:t>Ziołolecznictwo jako medycyna XXI </a:t>
            </a:r>
            <a:r>
              <a:rPr lang="pl-PL" sz="5200" b="1" dirty="0">
                <a:solidFill>
                  <a:srgbClr val="92D050"/>
                </a:solidFill>
              </a:rPr>
              <a:t>wieku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9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Ziołolecznictwo w EU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dirty="0" smtClean="0"/>
              <a:t>Wg raportu WHO ziołolecznictwo zajmuje 2 miejsce w rankingu popularności w krajach UE. 85% krajów UE posiada uregulowania dla w dziedzinie fitoterapii. </a:t>
            </a:r>
          </a:p>
          <a:p>
            <a:pPr marL="0" indent="0" algn="ctr">
              <a:buNone/>
            </a:pPr>
            <a:r>
              <a:rPr lang="pl-PL" sz="4000" b="1" dirty="0" smtClean="0">
                <a:solidFill>
                  <a:srgbClr val="FF0000"/>
                </a:solidFill>
              </a:rPr>
              <a:t>Polska</a:t>
            </a:r>
            <a:r>
              <a:rPr lang="pl-PL" sz="4000" b="1" dirty="0" smtClean="0">
                <a:solidFill>
                  <a:srgbClr val="FF0000"/>
                </a:solidFill>
              </a:rPr>
              <a:t>…?</a:t>
            </a:r>
            <a:endParaRPr lang="pl-PL" sz="4000" b="1" dirty="0" smtClean="0">
              <a:solidFill>
                <a:srgbClr val="FF0000"/>
              </a:solidFill>
            </a:endParaRP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0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ziołolecznictwo (fitoterapia?)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61376"/>
            <a:ext cx="8596668" cy="4443210"/>
          </a:xfrm>
        </p:spPr>
        <p:txBody>
          <a:bodyPr/>
          <a:lstStyle/>
          <a:p>
            <a:r>
              <a:rPr lang="pl-PL" dirty="0" smtClean="0"/>
              <a:t>Greckie „</a:t>
            </a:r>
            <a:r>
              <a:rPr lang="pl-PL" dirty="0" err="1" smtClean="0"/>
              <a:t>Phyton</a:t>
            </a:r>
            <a:r>
              <a:rPr lang="pl-PL" dirty="0" smtClean="0"/>
              <a:t>” – czyli </a:t>
            </a:r>
            <a:r>
              <a:rPr lang="pl-PL" dirty="0" smtClean="0">
                <a:solidFill>
                  <a:srgbClr val="92D050"/>
                </a:solidFill>
              </a:rPr>
              <a:t>roślina</a:t>
            </a:r>
            <a:r>
              <a:rPr lang="pl-PL" dirty="0" smtClean="0"/>
              <a:t> i „</a:t>
            </a:r>
            <a:r>
              <a:rPr lang="pl-PL" dirty="0" err="1" smtClean="0"/>
              <a:t>therapeuo</a:t>
            </a:r>
            <a:r>
              <a:rPr lang="pl-PL" dirty="0" smtClean="0"/>
              <a:t>” – </a:t>
            </a:r>
            <a:r>
              <a:rPr lang="pl-PL" dirty="0" smtClean="0">
                <a:solidFill>
                  <a:srgbClr val="92D050"/>
                </a:solidFill>
              </a:rPr>
              <a:t>leczę</a:t>
            </a:r>
          </a:p>
          <a:p>
            <a:r>
              <a:rPr lang="pl-PL" dirty="0" smtClean="0"/>
              <a:t>Pojęcie fitoterapii wprowadził </a:t>
            </a:r>
            <a:r>
              <a:rPr lang="pl-PL" b="1" dirty="0" smtClean="0">
                <a:solidFill>
                  <a:srgbClr val="FFFF00"/>
                </a:solidFill>
              </a:rPr>
              <a:t>Henry Leclerc </a:t>
            </a:r>
            <a:r>
              <a:rPr lang="pl-PL" dirty="0" smtClean="0"/>
              <a:t>(1870-1955) na oznaczenie nauki zajmującej się stosowaniem leków roślinnych (o natychmiastowym działaniu i wydłużonym czasie reakcji).</a:t>
            </a:r>
          </a:p>
          <a:p>
            <a:endParaRPr lang="pl-PL" dirty="0" smtClean="0"/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W poszukiwaniu prawdy o fitoterapii - definicja</a:t>
            </a:r>
            <a:endParaRPr lang="pl-PL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2100" b="1" dirty="0"/>
              <a:t>Ziołolecznictwo</a:t>
            </a:r>
            <a:r>
              <a:rPr lang="pl-PL" sz="2100" dirty="0"/>
              <a:t> (</a:t>
            </a:r>
            <a:r>
              <a:rPr lang="pl-PL" sz="2100" b="1" dirty="0">
                <a:solidFill>
                  <a:srgbClr val="FFFF00"/>
                </a:solidFill>
              </a:rPr>
              <a:t>fitoterapia</a:t>
            </a:r>
            <a:r>
              <a:rPr lang="pl-PL" sz="2100" dirty="0">
                <a:solidFill>
                  <a:srgbClr val="FFFF00"/>
                </a:solidFill>
              </a:rPr>
              <a:t>, </a:t>
            </a:r>
            <a:r>
              <a:rPr lang="pl-PL" sz="2100" b="1" dirty="0" err="1">
                <a:solidFill>
                  <a:srgbClr val="92D050"/>
                </a:solidFill>
              </a:rPr>
              <a:t>fito</a:t>
            </a:r>
            <a:r>
              <a:rPr lang="pl-PL" sz="2100" b="1" dirty="0" err="1">
                <a:solidFill>
                  <a:srgbClr val="FFFF00"/>
                </a:solidFill>
              </a:rPr>
              <a:t>farmakologia</a:t>
            </a:r>
            <a:r>
              <a:rPr lang="pl-PL" sz="2100" dirty="0"/>
              <a:t>) – dział </a:t>
            </a:r>
            <a:r>
              <a:rPr lang="pl-PL" sz="2100" dirty="0">
                <a:hlinkClick r:id="rId2" tooltip="Medycyna"/>
              </a:rPr>
              <a:t>medycyny</a:t>
            </a:r>
            <a:r>
              <a:rPr lang="pl-PL" sz="2100" dirty="0"/>
              <a:t> i </a:t>
            </a:r>
            <a:r>
              <a:rPr lang="pl-PL" sz="2100" dirty="0">
                <a:hlinkClick r:id="rId3" tooltip="Farmakologia"/>
              </a:rPr>
              <a:t>farmakologii</a:t>
            </a:r>
            <a:r>
              <a:rPr lang="pl-PL" sz="2100" dirty="0"/>
              <a:t> zajmujący się wytwarzaniem </a:t>
            </a:r>
            <a:r>
              <a:rPr lang="pl-PL" sz="2100" dirty="0">
                <a:hlinkClick r:id="rId4" tooltip="Lek ziołowy"/>
              </a:rPr>
              <a:t>leków ziołowych</a:t>
            </a:r>
            <a:r>
              <a:rPr lang="pl-PL" sz="2100" dirty="0"/>
              <a:t> z naturalnych bądź przetworzonych </a:t>
            </a:r>
            <a:r>
              <a:rPr lang="pl-PL" sz="2100" dirty="0">
                <a:hlinkClick r:id="rId5" tooltip="Surowiec zielarski"/>
              </a:rPr>
              <a:t>surowców</a:t>
            </a:r>
            <a:r>
              <a:rPr lang="pl-PL" sz="2100" dirty="0"/>
              <a:t> uzyskiwanych z </a:t>
            </a:r>
            <a:r>
              <a:rPr lang="pl-PL" sz="2100" dirty="0">
                <a:hlinkClick r:id="rId6" tooltip="Rośliny lecznicze"/>
              </a:rPr>
              <a:t>roślin leczniczych</a:t>
            </a:r>
            <a:r>
              <a:rPr lang="pl-PL" sz="2100" dirty="0"/>
              <a:t> oraz ich stosowaniem </a:t>
            </a:r>
          </a:p>
          <a:p>
            <a:pPr marL="0" indent="0" algn="ctr">
              <a:buNone/>
            </a:pPr>
            <a:r>
              <a:rPr lang="pl-PL" sz="2100" dirty="0"/>
              <a:t>w </a:t>
            </a:r>
            <a:r>
              <a:rPr lang="pl-PL" sz="2100" dirty="0">
                <a:hlinkClick r:id="rId7" tooltip="Profilaktyka zdrowotna"/>
              </a:rPr>
              <a:t>profilaktyce</a:t>
            </a:r>
            <a:r>
              <a:rPr lang="pl-PL" sz="2100" dirty="0"/>
              <a:t> i </a:t>
            </a:r>
            <a:r>
              <a:rPr lang="pl-PL" sz="2100" dirty="0">
                <a:hlinkClick r:id="rId8" tooltip="Leczenie"/>
              </a:rPr>
              <a:t>terapii</a:t>
            </a:r>
            <a:r>
              <a:rPr lang="pl-PL" sz="2100" dirty="0"/>
              <a:t> </a:t>
            </a:r>
            <a:r>
              <a:rPr lang="pl-PL" sz="2100" dirty="0">
                <a:hlinkClick r:id="rId9" tooltip="Choroba"/>
              </a:rPr>
              <a:t>chorób</a:t>
            </a:r>
            <a:r>
              <a:rPr lang="pl-PL" sz="2100" dirty="0"/>
              <a:t>. 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4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3654"/>
          </a:xfrm>
        </p:spPr>
        <p:txBody>
          <a:bodyPr/>
          <a:lstStyle/>
          <a:p>
            <a:r>
              <a:rPr lang="pl-PL" dirty="0" smtClean="0"/>
              <a:t>Czym zajmuje się ziołolecznictwo?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1609860"/>
            <a:ext cx="8946541" cy="4638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Ziołolecznictwo zajmuje się poznaniem właściwości roślin leczniczych, w tym: </a:t>
            </a:r>
          </a:p>
          <a:p>
            <a:r>
              <a:rPr lang="pl-PL" sz="2400" dirty="0"/>
              <a:t>mechanizmów działania leków roślinnych na organizmy żywe,</a:t>
            </a:r>
          </a:p>
          <a:p>
            <a:r>
              <a:rPr lang="pl-PL" sz="2400" dirty="0">
                <a:hlinkClick r:id="rId2" tooltip="Metabolizm"/>
              </a:rPr>
              <a:t>metabolizmu</a:t>
            </a:r>
            <a:r>
              <a:rPr lang="pl-PL" sz="2400" dirty="0"/>
              <a:t> zawartych w nich </a:t>
            </a:r>
            <a:r>
              <a:rPr lang="pl-PL" sz="2400" dirty="0">
                <a:hlinkClick r:id="rId3" tooltip="Substancja czynna"/>
              </a:rPr>
              <a:t>substancji czynnych</a:t>
            </a:r>
            <a:endParaRPr lang="pl-PL" sz="2400" dirty="0"/>
          </a:p>
          <a:p>
            <a:r>
              <a:rPr lang="pl-PL" sz="2400" dirty="0"/>
              <a:t>dawkowania sporządzonych z nich preparatów</a:t>
            </a:r>
          </a:p>
          <a:p>
            <a:r>
              <a:rPr lang="pl-PL" sz="2400" dirty="0"/>
              <a:t>ewentualnych </a:t>
            </a:r>
            <a:r>
              <a:rPr lang="pl-PL" sz="2400" dirty="0">
                <a:hlinkClick r:id="rId4" tooltip="Skutek uboczny (medycyna)"/>
              </a:rPr>
              <a:t>działań niepożądanych</a:t>
            </a:r>
            <a:endParaRPr lang="pl-PL" sz="2400" dirty="0"/>
          </a:p>
          <a:p>
            <a:r>
              <a:rPr lang="pl-PL" sz="2400" dirty="0">
                <a:hlinkClick r:id="rId5" tooltip="Interakcja farmakologiczna"/>
              </a:rPr>
              <a:t>interakcji</a:t>
            </a:r>
            <a:r>
              <a:rPr lang="pl-PL" sz="2400" dirty="0"/>
              <a:t> zachodzących pomiędzy lekami syntetycznymi a produktami ziołowymi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58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II. Rodzaje </a:t>
            </a:r>
            <a:r>
              <a:rPr lang="pl-PL" b="1" dirty="0"/>
              <a:t>surowców zielarskich</a:t>
            </a:r>
            <a:r>
              <a:rPr lang="pl-PL" dirty="0"/>
              <a:t> </a:t>
            </a:r>
            <a:r>
              <a:rPr lang="pl-PL" dirty="0" smtClean="0"/>
              <a:t>i zasady ich przygotowania: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Surowcem zielarskim mogą być różne części </a:t>
            </a:r>
            <a:r>
              <a:rPr lang="pl-PL" dirty="0" smtClean="0"/>
              <a:t>roślin </a:t>
            </a:r>
            <a:r>
              <a:rPr lang="pl-PL" dirty="0"/>
              <a:t>jak</a:t>
            </a:r>
            <a:r>
              <a:rPr lang="pl-PL" dirty="0" smtClean="0"/>
              <a:t>:</a:t>
            </a:r>
          </a:p>
          <a:p>
            <a:r>
              <a:rPr lang="pl-PL" dirty="0" smtClean="0"/>
              <a:t>Ziele (</a:t>
            </a:r>
            <a:r>
              <a:rPr lang="pl-PL" dirty="0" err="1" smtClean="0"/>
              <a:t>herba</a:t>
            </a:r>
            <a:r>
              <a:rPr lang="pl-PL" dirty="0" smtClean="0"/>
              <a:t>), </a:t>
            </a:r>
          </a:p>
          <a:p>
            <a:r>
              <a:rPr lang="pl-PL" dirty="0" smtClean="0"/>
              <a:t>Liście (</a:t>
            </a:r>
            <a:r>
              <a:rPr lang="pl-PL" dirty="0" err="1" smtClean="0"/>
              <a:t>folium</a:t>
            </a:r>
            <a:r>
              <a:rPr lang="pl-PL" dirty="0" smtClean="0"/>
              <a:t>), </a:t>
            </a:r>
          </a:p>
          <a:p>
            <a:r>
              <a:rPr lang="pl-PL" dirty="0" smtClean="0"/>
              <a:t>Kwiaty (</a:t>
            </a:r>
            <a:r>
              <a:rPr lang="pl-PL" dirty="0" err="1" smtClean="0"/>
              <a:t>flos</a:t>
            </a:r>
            <a:r>
              <a:rPr lang="pl-PL" dirty="0" smtClean="0"/>
              <a:t>), </a:t>
            </a:r>
          </a:p>
          <a:p>
            <a:r>
              <a:rPr lang="pl-PL" dirty="0" smtClean="0"/>
              <a:t>Owoce (</a:t>
            </a:r>
            <a:r>
              <a:rPr lang="pl-PL" dirty="0" err="1" smtClean="0"/>
              <a:t>fructus</a:t>
            </a:r>
            <a:r>
              <a:rPr lang="pl-PL" dirty="0" smtClean="0"/>
              <a:t>), </a:t>
            </a:r>
          </a:p>
          <a:p>
            <a:r>
              <a:rPr lang="pl-PL" dirty="0" smtClean="0"/>
              <a:t>Nasiona (semen), </a:t>
            </a:r>
          </a:p>
          <a:p>
            <a:r>
              <a:rPr lang="pl-PL" dirty="0" smtClean="0"/>
              <a:t>Kora (</a:t>
            </a:r>
            <a:r>
              <a:rPr lang="pl-PL" dirty="0" err="1" smtClean="0"/>
              <a:t>cortex</a:t>
            </a:r>
            <a:r>
              <a:rPr lang="pl-PL" dirty="0" smtClean="0"/>
              <a:t>), </a:t>
            </a:r>
          </a:p>
          <a:p>
            <a:r>
              <a:rPr lang="pl-PL" dirty="0" smtClean="0"/>
              <a:t>Korzenie (</a:t>
            </a:r>
            <a:r>
              <a:rPr lang="pl-PL" dirty="0" err="1" smtClean="0"/>
              <a:t>radix</a:t>
            </a:r>
            <a:r>
              <a:rPr lang="pl-PL" dirty="0" smtClean="0"/>
              <a:t>), </a:t>
            </a:r>
          </a:p>
          <a:p>
            <a:r>
              <a:rPr lang="pl-PL" dirty="0" smtClean="0"/>
              <a:t>Kłącza (</a:t>
            </a:r>
            <a:r>
              <a:rPr lang="pl-PL" dirty="0" err="1" smtClean="0"/>
              <a:t>Rhizoma</a:t>
            </a:r>
            <a:r>
              <a:rPr lang="pl-PL" dirty="0" smtClean="0"/>
              <a:t>)</a:t>
            </a:r>
          </a:p>
          <a:p>
            <a:r>
              <a:rPr lang="pl-PL" dirty="0" smtClean="0"/>
              <a:t>Pączki (Gemma, -</a:t>
            </a:r>
            <a:r>
              <a:rPr lang="pl-PL" dirty="0" err="1" smtClean="0"/>
              <a:t>ae</a:t>
            </a:r>
            <a:r>
              <a:rPr lang="pl-PL" dirty="0" smtClean="0"/>
              <a:t>)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Postacie leków ziołowych i sposoby ich </a:t>
            </a:r>
            <a:r>
              <a:rPr lang="pl-PL" b="1" dirty="0" smtClean="0"/>
              <a:t>przyrządzania:</a:t>
            </a:r>
            <a:r>
              <a:rPr lang="pl-PL" dirty="0" smtClean="0"/>
              <a:t>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Zależne od rodzaju surowca zielarskiego!</a:t>
            </a:r>
          </a:p>
          <a:p>
            <a:pPr marL="0" indent="0">
              <a:buNone/>
            </a:pPr>
            <a:r>
              <a:rPr lang="pl-PL" dirty="0" smtClean="0"/>
              <a:t>Kilka podstawowych zasad:</a:t>
            </a:r>
          </a:p>
          <a:p>
            <a:pPr>
              <a:buAutoNum type="arabicPeriod"/>
            </a:pPr>
            <a:r>
              <a:rPr lang="pl-PL" dirty="0" smtClean="0"/>
              <a:t>Najczęściej naziemne części roślin (bardziej delikatne) przygotowuje się jako napar, a części podziemne (twarde i grube) jako odwar/wywar.</a:t>
            </a:r>
          </a:p>
          <a:p>
            <a:pPr>
              <a:buAutoNum type="arabicPeriod"/>
            </a:pPr>
            <a:r>
              <a:rPr lang="pl-PL" dirty="0" smtClean="0"/>
              <a:t>Niektóre surowce, aby nie straciły swoich właściwości np. związków ślazowych – jako wyciąg na zimno</a:t>
            </a:r>
          </a:p>
          <a:p>
            <a:pPr>
              <a:buAutoNum type="arabicPeriod"/>
            </a:pPr>
            <a:r>
              <a:rPr lang="pl-PL" dirty="0" smtClean="0"/>
              <a:t>W zależności od efektu, jaki chcemy uzyskać zgodnie z ekstrakcją wodą, alkoholem i temperaturą.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91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5713"/>
          </a:xfrm>
        </p:spPr>
        <p:txBody>
          <a:bodyPr/>
          <a:lstStyle/>
          <a:p>
            <a:r>
              <a:rPr lang="pl-PL" dirty="0" smtClean="0"/>
              <a:t>Napary, odwary – roztwory wodne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815921"/>
            <a:ext cx="8596668" cy="4225441"/>
          </a:xfrm>
        </p:spPr>
        <p:txBody>
          <a:bodyPr>
            <a:normAutofit lnSpcReduction="10000"/>
          </a:bodyPr>
          <a:lstStyle/>
          <a:p>
            <a:r>
              <a:rPr lang="pl-PL" dirty="0">
                <a:solidFill>
                  <a:srgbClr val="FFFF00"/>
                </a:solidFill>
              </a:rPr>
              <a:t>Napary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infusum</a:t>
            </a:r>
            <a:r>
              <a:rPr lang="pl-PL" dirty="0" smtClean="0"/>
              <a:t>) sporządza </a:t>
            </a:r>
            <a:r>
              <a:rPr lang="pl-PL" dirty="0"/>
              <a:t>się z surowców łatwo dających się ekstrahować wodą, </a:t>
            </a:r>
            <a:r>
              <a:rPr lang="pl-PL" b="1" dirty="0"/>
              <a:t>jak liście, kwiaty, drobne nasiona, ziele, lub z surowców zawierających ciała wrażliwe na wysoką temperaturę</a:t>
            </a:r>
            <a:r>
              <a:rPr lang="pl-PL" dirty="0"/>
              <a:t>. </a:t>
            </a:r>
            <a:r>
              <a:rPr lang="pl-PL" dirty="0" smtClean="0"/>
              <a:t>Surowiec zaparza się wrzątkiem i parzy ok. 15 minut pod przykryciem. </a:t>
            </a:r>
          </a:p>
          <a:p>
            <a:r>
              <a:rPr lang="pl-PL" dirty="0"/>
              <a:t>Napary są lekiem nietrwałym i w cieple szybko </a:t>
            </a:r>
            <a:r>
              <a:rPr lang="pl-PL" dirty="0" smtClean="0"/>
              <a:t>się psują, dlatego spożywa się je na świeżo, maks. w </a:t>
            </a:r>
            <a:r>
              <a:rPr lang="pl-PL" dirty="0"/>
              <a:t>ciągu 24 </a:t>
            </a:r>
            <a:r>
              <a:rPr lang="pl-PL" dirty="0" smtClean="0"/>
              <a:t>godzin, ale zawsze ciepłe.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Odwary</a:t>
            </a:r>
            <a:r>
              <a:rPr lang="pl-PL" dirty="0" smtClean="0"/>
              <a:t> (</a:t>
            </a:r>
            <a:r>
              <a:rPr lang="pl-PL" dirty="0" err="1" smtClean="0"/>
              <a:t>decoctum</a:t>
            </a:r>
            <a:r>
              <a:rPr lang="pl-PL" dirty="0" smtClean="0"/>
              <a:t>) </a:t>
            </a:r>
            <a:r>
              <a:rPr lang="pl-PL" dirty="0"/>
              <a:t>sporządza się z surowców roślinnych trudno dających się ekstrahować, jak </a:t>
            </a:r>
            <a:r>
              <a:rPr lang="pl-PL" b="1" dirty="0"/>
              <a:t>kora, korzenie, kłącza, grube nasiona, cebule, bulwy, surowce krzemionkowe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/>
              <a:t>Rozdrobniony surowiec zalewamy gorącą lub zimną wodą, stawiamy na ogniu </a:t>
            </a:r>
            <a:r>
              <a:rPr lang="pl-PL" dirty="0" smtClean="0"/>
              <a:t>i </a:t>
            </a:r>
            <a:r>
              <a:rPr lang="pl-PL" dirty="0"/>
              <a:t>gotujemy </a:t>
            </a:r>
            <a:r>
              <a:rPr lang="pl-PL" dirty="0" smtClean="0"/>
              <a:t>od </a:t>
            </a:r>
            <a:r>
              <a:rPr lang="pl-PL" dirty="0"/>
              <a:t>5 do 40 minut. </a:t>
            </a:r>
            <a:r>
              <a:rPr lang="pl-PL" dirty="0" smtClean="0"/>
              <a:t>Odwary również są nietrwałe i należy je zużywać na bieżąco. Surowiec można ponownie raz użyć, np. do sporządzenia kąpieli.</a:t>
            </a:r>
          </a:p>
          <a:p>
            <a:r>
              <a:rPr lang="pl-PL" dirty="0" smtClean="0">
                <a:solidFill>
                  <a:srgbClr val="92D050"/>
                </a:solidFill>
              </a:rPr>
              <a:t>Przeznaczenie: </a:t>
            </a:r>
            <a:r>
              <a:rPr lang="pl-PL" dirty="0" smtClean="0"/>
              <a:t>do użytku wewnętrznego i zewnętrznego (nasiadówki, okłady, kosmetyki itd.)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5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Cd.. </a:t>
            </a:r>
            <a:r>
              <a:rPr lang="pl-PL" dirty="0" err="1" smtClean="0"/>
              <a:t>Meceraty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Macerat (</a:t>
            </a:r>
            <a:r>
              <a:rPr lang="pl-PL" dirty="0" err="1"/>
              <a:t>Maceratio</a:t>
            </a:r>
            <a:r>
              <a:rPr lang="pl-PL" dirty="0"/>
              <a:t>) to również wodny wyciąg sporządzony z surowców roślinnych zawierających składniki lecznicze, </a:t>
            </a:r>
            <a:r>
              <a:rPr lang="pl-PL" dirty="0" smtClean="0"/>
              <a:t>wrażliwe </a:t>
            </a:r>
            <a:r>
              <a:rPr lang="pl-PL" dirty="0"/>
              <a:t>na wysoką temperaturę. Rozdrobniony surowiec zalewamy wodą o temp. 20-22 C i pozostawiamy pod przykryciem na 8-12 godzin, po czym </a:t>
            </a:r>
            <a:r>
              <a:rPr lang="pl-PL" dirty="0" smtClean="0"/>
              <a:t>przecedzamy i lekko podgrzewamy.</a:t>
            </a:r>
          </a:p>
          <a:p>
            <a:r>
              <a:rPr lang="pl-PL" dirty="0" smtClean="0"/>
              <a:t>Maceraty </a:t>
            </a:r>
            <a:r>
              <a:rPr lang="pl-PL" dirty="0"/>
              <a:t>można przechowywać w lodówce przez 3 dni. Wyciągi wodne należy sporządzać w naczyniach </a:t>
            </a:r>
            <a:r>
              <a:rPr lang="pl-PL" dirty="0" smtClean="0"/>
              <a:t>szklanych.</a:t>
            </a:r>
          </a:p>
          <a:p>
            <a:r>
              <a:rPr lang="pl-PL" b="1" dirty="0" smtClean="0">
                <a:solidFill>
                  <a:srgbClr val="92D050"/>
                </a:solidFill>
              </a:rPr>
              <a:t>Przeznaczenie: </a:t>
            </a:r>
            <a:r>
              <a:rPr lang="pl-PL" dirty="0" smtClean="0"/>
              <a:t>toniki, płukania błon śluzowych, wewnętrzne użycie</a:t>
            </a:r>
            <a:endParaRPr lang="pl-PL" dirty="0"/>
          </a:p>
          <a:p>
            <a:r>
              <a:rPr lang="pl-PL" b="1" dirty="0">
                <a:solidFill>
                  <a:srgbClr val="FFFF00"/>
                </a:solidFill>
              </a:rPr>
              <a:t>Nie wolno naparów, odwarów czy maceratów sporządzać w garnkach miedzianych, aluminiowych, niklowanych lub </a:t>
            </a:r>
            <a:r>
              <a:rPr lang="pl-PL" b="1" dirty="0" smtClean="0">
                <a:solidFill>
                  <a:srgbClr val="FFFF00"/>
                </a:solidFill>
              </a:rPr>
              <a:t>z uszkodzoną emalią!</a:t>
            </a:r>
            <a:endParaRPr lang="pl-PL" dirty="0">
              <a:solidFill>
                <a:srgbClr val="FFFF0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9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Suszone czy świeże?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Odwar, napar i macerat przyrządza się </a:t>
            </a:r>
            <a:r>
              <a:rPr lang="pl-PL" dirty="0" smtClean="0"/>
              <a:t>zarówno z suszu jak i ze </a:t>
            </a:r>
            <a:r>
              <a:rPr lang="pl-PL" dirty="0"/>
              <a:t>świeżych rozdrobnionych surowców roślinnych. </a:t>
            </a:r>
            <a:endParaRPr lang="pl-PL" dirty="0" smtClean="0"/>
          </a:p>
          <a:p>
            <a:r>
              <a:rPr lang="pl-PL" dirty="0" smtClean="0"/>
              <a:t>Do </a:t>
            </a:r>
            <a:r>
              <a:rPr lang="pl-PL" dirty="0"/>
              <a:t>wody przechodzą między innymi kwasy organiczne i nieorganiczne, witaminy rozpuszczalne w wodzie (z grupy B, C, P, Q), sole, alkaloidy, </a:t>
            </a:r>
            <a:r>
              <a:rPr lang="pl-PL" dirty="0" smtClean="0"/>
              <a:t>garbniki.</a:t>
            </a:r>
          </a:p>
          <a:p>
            <a:pPr marL="0" indent="0" algn="ctr">
              <a:buNone/>
            </a:pPr>
            <a:r>
              <a:rPr lang="pl-PL" sz="2100" b="1" dirty="0" smtClean="0">
                <a:solidFill>
                  <a:srgbClr val="FFFF00"/>
                </a:solidFill>
              </a:rPr>
              <a:t>Miara surowca zielarskiego: </a:t>
            </a:r>
          </a:p>
          <a:p>
            <a:pPr marL="0" indent="0" algn="ctr">
              <a:buNone/>
            </a:pPr>
            <a:r>
              <a:rPr lang="pl-PL" sz="2100" b="1" dirty="0" smtClean="0">
                <a:solidFill>
                  <a:srgbClr val="FFFF00"/>
                </a:solidFill>
              </a:rPr>
              <a:t>1 łyżeczka suszu = 1 garść świeżego surowca</a:t>
            </a:r>
            <a:endParaRPr lang="pl-PL" sz="2100" b="1" dirty="0">
              <a:solidFill>
                <a:srgbClr val="FFFF0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5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warsztatu: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96980"/>
            <a:ext cx="8596668" cy="44443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dirty="0">
                <a:solidFill>
                  <a:srgbClr val="FFFF00"/>
                </a:solidFill>
              </a:rPr>
              <a:t>Cel: </a:t>
            </a:r>
            <a:r>
              <a:rPr lang="pl-PL" sz="2400" dirty="0"/>
              <a:t>popularyzacja ziołolecznictwa </a:t>
            </a:r>
            <a:r>
              <a:rPr lang="pl-PL" sz="2400" dirty="0" smtClean="0"/>
              <a:t>jako jednego z elementów zdrowego stylu życia, profilaktyki chorób oraz bezpiecznej </a:t>
            </a:r>
            <a:r>
              <a:rPr lang="pl-PL" sz="2400" dirty="0"/>
              <a:t>i skutecznej metody terapii</a:t>
            </a:r>
          </a:p>
          <a:p>
            <a:endParaRPr lang="pl-PL" dirty="0" smtClean="0"/>
          </a:p>
          <a:p>
            <a:r>
              <a:rPr lang="pl-PL" b="1" dirty="0">
                <a:solidFill>
                  <a:srgbClr val="FFFF00"/>
                </a:solidFill>
              </a:rPr>
              <a:t>Zioła jako leki, suplementy i żywność</a:t>
            </a:r>
          </a:p>
          <a:p>
            <a:r>
              <a:rPr lang="pl-PL" dirty="0"/>
              <a:t>Stereotypy na temat </a:t>
            </a:r>
            <a:r>
              <a:rPr lang="pl-PL" dirty="0" smtClean="0"/>
              <a:t>ziół</a:t>
            </a:r>
          </a:p>
          <a:p>
            <a:r>
              <a:rPr lang="pl-PL" b="1" dirty="0" smtClean="0">
                <a:solidFill>
                  <a:srgbClr val="FFFF00"/>
                </a:solidFill>
              </a:rPr>
              <a:t>Czym jest faktycznie ziołolecznictwo?</a:t>
            </a:r>
          </a:p>
          <a:p>
            <a:r>
              <a:rPr lang="pl-PL" b="1" dirty="0" smtClean="0"/>
              <a:t>Rodzaje </a:t>
            </a:r>
            <a:r>
              <a:rPr lang="pl-PL" b="1" dirty="0"/>
              <a:t>surowców zielarskich</a:t>
            </a:r>
            <a:r>
              <a:rPr lang="pl-PL" dirty="0"/>
              <a:t> i zasady ich </a:t>
            </a:r>
            <a:r>
              <a:rPr lang="pl-PL" dirty="0" smtClean="0"/>
              <a:t>przygotowania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rgbClr val="FFFF00"/>
                </a:solidFill>
              </a:rPr>
              <a:t>Jak parować ze sobą zioła czyli praktyka czyni </a:t>
            </a:r>
            <a:r>
              <a:rPr lang="pl-PL" b="1" dirty="0" smtClean="0">
                <a:solidFill>
                  <a:srgbClr val="FFFF00"/>
                </a:solidFill>
              </a:rPr>
              <a:t>mistrza</a:t>
            </a:r>
          </a:p>
          <a:p>
            <a:r>
              <a:rPr lang="pl-PL" b="1" dirty="0" smtClean="0">
                <a:solidFill>
                  <a:srgbClr val="FFFF00"/>
                </a:solidFill>
              </a:rPr>
              <a:t>BONUS</a:t>
            </a:r>
            <a:r>
              <a:rPr lang="pl-PL" b="1" dirty="0" smtClean="0">
                <a:solidFill>
                  <a:schemeClr val="tx1"/>
                </a:solidFill>
              </a:rPr>
              <a:t>: wstęp do </a:t>
            </a:r>
            <a:r>
              <a:rPr lang="pl-PL" b="1" dirty="0" err="1" smtClean="0">
                <a:solidFill>
                  <a:schemeClr val="tx1"/>
                </a:solidFill>
              </a:rPr>
              <a:t>gemmoterapii</a:t>
            </a:r>
            <a:endParaRPr lang="pl-PL" b="1" dirty="0">
              <a:solidFill>
                <a:schemeClr val="tx1"/>
              </a:solidFill>
            </a:endParaRPr>
          </a:p>
          <a:p>
            <a:endParaRPr lang="pl-PL" dirty="0"/>
          </a:p>
          <a:p>
            <a:pPr marL="0" indent="0"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 smtClean="0">
              <a:solidFill>
                <a:srgbClr val="FFFF0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64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Wyciągi alkoholowe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56913"/>
            <a:ext cx="8596668" cy="4740855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rgbClr val="FFFF00"/>
                </a:solidFill>
              </a:rPr>
              <a:t>Nalewka</a:t>
            </a:r>
            <a:r>
              <a:rPr lang="pl-PL" dirty="0"/>
              <a:t> (</a:t>
            </a:r>
            <a:r>
              <a:rPr lang="pl-PL" dirty="0" err="1"/>
              <a:t>Tinctura</a:t>
            </a:r>
            <a:r>
              <a:rPr lang="pl-PL" dirty="0"/>
              <a:t>, -</a:t>
            </a:r>
            <a:r>
              <a:rPr lang="pl-PL" dirty="0" err="1"/>
              <a:t>ae</a:t>
            </a:r>
            <a:r>
              <a:rPr lang="pl-PL" dirty="0"/>
              <a:t>) to płynny wyciąg alkoholowy </a:t>
            </a:r>
            <a:r>
              <a:rPr lang="pl-PL" dirty="0">
                <a:solidFill>
                  <a:srgbClr val="92D050"/>
                </a:solidFill>
              </a:rPr>
              <a:t>sporządzony </a:t>
            </a:r>
            <a:r>
              <a:rPr lang="pl-PL" b="1" dirty="0" smtClean="0">
                <a:solidFill>
                  <a:srgbClr val="92D050"/>
                </a:solidFill>
              </a:rPr>
              <a:t>z </a:t>
            </a:r>
            <a:r>
              <a:rPr lang="pl-PL" b="1" dirty="0">
                <a:solidFill>
                  <a:srgbClr val="92D050"/>
                </a:solidFill>
              </a:rPr>
              <a:t>suchego</a:t>
            </a:r>
            <a:r>
              <a:rPr lang="pl-PL" dirty="0">
                <a:solidFill>
                  <a:srgbClr val="92D050"/>
                </a:solidFill>
              </a:rPr>
              <a:t> (!) </a:t>
            </a:r>
            <a:r>
              <a:rPr lang="pl-PL" b="1" dirty="0">
                <a:solidFill>
                  <a:srgbClr val="92D050"/>
                </a:solidFill>
              </a:rPr>
              <a:t>rozdrobnionego surowca roślinnego</a:t>
            </a:r>
            <a:r>
              <a:rPr lang="pl-PL" dirty="0" smtClean="0"/>
              <a:t>.</a:t>
            </a:r>
          </a:p>
          <a:p>
            <a:r>
              <a:rPr lang="pl-PL" dirty="0" smtClean="0"/>
              <a:t>Sporządza </a:t>
            </a:r>
            <a:r>
              <a:rPr lang="pl-PL" dirty="0"/>
              <a:t>się je zwykle w stosunku: 1 część surowca na 5 części rozpuszczalnika najczęściej metodą maceracji. </a:t>
            </a:r>
            <a:endParaRPr lang="pl-PL" dirty="0" smtClean="0"/>
          </a:p>
          <a:p>
            <a:r>
              <a:rPr lang="pl-PL" dirty="0" smtClean="0"/>
              <a:t>1:5 oraz 1:10</a:t>
            </a:r>
          </a:p>
          <a:p>
            <a:r>
              <a:rPr lang="pl-PL" dirty="0" smtClean="0"/>
              <a:t>Stosuje się alkohol 30-70% wytrawia 14-21 dni na słońcu.</a:t>
            </a:r>
          </a:p>
          <a:p>
            <a:r>
              <a:rPr lang="pl-PL" dirty="0" smtClean="0"/>
              <a:t>Przykład: </a:t>
            </a:r>
            <a:r>
              <a:rPr lang="pl-PL" dirty="0" err="1" smtClean="0"/>
              <a:t>tinctura</a:t>
            </a:r>
            <a:r>
              <a:rPr lang="pl-PL" dirty="0" smtClean="0"/>
              <a:t> z dziurawca jest efektywniejsza, ponieważ </a:t>
            </a:r>
            <a:r>
              <a:rPr lang="pl-PL" dirty="0" err="1" smtClean="0"/>
              <a:t>hyperycyna</a:t>
            </a:r>
            <a:r>
              <a:rPr lang="pl-PL" dirty="0" smtClean="0"/>
              <a:t> rozpuszcza się w alkoholu przynosząc efekt uspokojenia. Natomiast nie rozpuszcza się w wodzie, dlatego też… przyjmowanie dziurawca jako naparu nie może </a:t>
            </a:r>
            <a:r>
              <a:rPr lang="pl-PL" dirty="0" err="1" smtClean="0"/>
              <a:t>fotouczulać</a:t>
            </a:r>
            <a:r>
              <a:rPr lang="pl-PL" dirty="0" smtClean="0"/>
              <a:t>!!!</a:t>
            </a:r>
          </a:p>
          <a:p>
            <a:r>
              <a:rPr lang="pl-PL" b="1" dirty="0">
                <a:solidFill>
                  <a:srgbClr val="FFFF00"/>
                </a:solidFill>
              </a:rPr>
              <a:t>I</a:t>
            </a:r>
            <a:r>
              <a:rPr lang="pl-PL" b="1" dirty="0" smtClean="0">
                <a:solidFill>
                  <a:srgbClr val="FFFF00"/>
                </a:solidFill>
              </a:rPr>
              <a:t>ntrakt </a:t>
            </a:r>
            <a:r>
              <a:rPr lang="pl-PL" dirty="0"/>
              <a:t>(</a:t>
            </a:r>
            <a:r>
              <a:rPr lang="pl-PL" dirty="0" err="1"/>
              <a:t>Intractum</a:t>
            </a:r>
            <a:r>
              <a:rPr lang="pl-PL" dirty="0"/>
              <a:t>) to wyciąg alkoholowy otrzymany </a:t>
            </a:r>
            <a:r>
              <a:rPr lang="pl-PL" dirty="0">
                <a:solidFill>
                  <a:srgbClr val="92D050"/>
                </a:solidFill>
              </a:rPr>
              <a:t>ze świeżych surowców roślinnych</a:t>
            </a:r>
            <a:r>
              <a:rPr lang="pl-PL" dirty="0"/>
              <a:t>. Świeżą </a:t>
            </a:r>
            <a:r>
              <a:rPr lang="pl-PL" dirty="0" smtClean="0"/>
              <a:t>zmielony surowiec zalać </a:t>
            </a:r>
            <a:r>
              <a:rPr lang="pl-PL" dirty="0"/>
              <a:t>alkoholem o temperaturze 80o C, macerować 14 dni, przefiltrować. Wrzący alkohol </a:t>
            </a:r>
            <a:r>
              <a:rPr lang="pl-PL" dirty="0" err="1"/>
              <a:t>unieczynnia</a:t>
            </a:r>
            <a:r>
              <a:rPr lang="pl-PL" dirty="0"/>
              <a:t> fermenty rozkładające ciała czynne</a:t>
            </a:r>
            <a:r>
              <a:rPr lang="pl-PL" dirty="0" smtClean="0"/>
              <a:t>.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Rozpuszczalnik alkoholowy to dobry stabilizator – otrzymujemy </a:t>
            </a:r>
            <a:r>
              <a:rPr lang="pl-PL" dirty="0">
                <a:solidFill>
                  <a:srgbClr val="FFFF00"/>
                </a:solidFill>
              </a:rPr>
              <a:t>trwałe i wygodne w użyciu leki ziołowe. </a:t>
            </a:r>
            <a:r>
              <a:rPr lang="pl-PL" dirty="0" smtClean="0">
                <a:solidFill>
                  <a:srgbClr val="FFFF00"/>
                </a:solidFill>
              </a:rPr>
              <a:t> </a:t>
            </a:r>
            <a:endParaRPr lang="pl-PL" dirty="0">
              <a:solidFill>
                <a:srgbClr val="FFFF0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1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Octy lecznicze i kiszonki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Octy lecznicze </a:t>
            </a:r>
            <a:r>
              <a:rPr lang="pl-PL" dirty="0"/>
              <a:t>(</a:t>
            </a:r>
            <a:r>
              <a:rPr lang="pl-PL" dirty="0" err="1"/>
              <a:t>Aceta</a:t>
            </a:r>
            <a:r>
              <a:rPr lang="pl-PL" dirty="0"/>
              <a:t> </a:t>
            </a:r>
            <a:r>
              <a:rPr lang="pl-PL" dirty="0" err="1"/>
              <a:t>medicata</a:t>
            </a:r>
            <a:r>
              <a:rPr lang="pl-PL" dirty="0"/>
              <a:t>) to octowe wyciągi z ziół suchych lub ze świeżych, sporządzone metodą maceracji trwającą 14-21 dni w ciemnym miejscu. Na </a:t>
            </a:r>
            <a:r>
              <a:rPr lang="pl-PL" dirty="0" smtClean="0"/>
              <a:t>1 cześć </a:t>
            </a:r>
            <a:r>
              <a:rPr lang="pl-PL" dirty="0"/>
              <a:t>surowca przypada </a:t>
            </a:r>
            <a:r>
              <a:rPr lang="pl-PL" dirty="0" smtClean="0"/>
              <a:t>1 </a:t>
            </a:r>
            <a:r>
              <a:rPr lang="pl-PL" dirty="0"/>
              <a:t>część octu spożywczego. </a:t>
            </a:r>
            <a:endParaRPr lang="pl-PL" dirty="0" smtClean="0"/>
          </a:p>
          <a:p>
            <a:r>
              <a:rPr lang="pl-PL" dirty="0" smtClean="0"/>
              <a:t>Octy </a:t>
            </a:r>
            <a:r>
              <a:rPr lang="pl-PL" dirty="0"/>
              <a:t>ziołowe stosuje się z reguły jako przyprawy, dodatki do kąpieli i płukanek, do okładów, rzadziej wewnętrznie po rozcieńczeniu z wodą w stosunku 1:2 (jedna część octu ziołowego + 2 części przegotowanej wody). Duże znaczenie mają w pielęgnowaniu skóry (w kosmetyce).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0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Alkomiody</a:t>
            </a:r>
            <a:r>
              <a:rPr lang="pl-PL" dirty="0" smtClean="0"/>
              <a:t> lub </a:t>
            </a:r>
            <a:r>
              <a:rPr lang="pl-PL" dirty="0" err="1" smtClean="0"/>
              <a:t>ziołomiody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>
                <a:solidFill>
                  <a:srgbClr val="FFFF00"/>
                </a:solidFill>
              </a:rPr>
              <a:t>Alkoholomiody</a:t>
            </a:r>
            <a:r>
              <a:rPr lang="pl-PL" dirty="0">
                <a:solidFill>
                  <a:srgbClr val="FFFF00"/>
                </a:solidFill>
              </a:rPr>
              <a:t> </a:t>
            </a:r>
            <a:r>
              <a:rPr lang="pl-PL" dirty="0"/>
              <a:t>(</a:t>
            </a:r>
            <a:r>
              <a:rPr lang="pl-PL" dirty="0" err="1"/>
              <a:t>Alkoholmel</a:t>
            </a:r>
            <a:r>
              <a:rPr lang="pl-PL" dirty="0"/>
              <a:t>) to bardzo wartościowe leki galenowe, które sporządza się </a:t>
            </a:r>
            <a:r>
              <a:rPr lang="pl-PL" dirty="0" smtClean="0"/>
              <a:t>następująco: wybraną </a:t>
            </a:r>
            <a:r>
              <a:rPr lang="pl-PL" dirty="0"/>
              <a:t>nalewkę, intrakt lub ekstrakt mieszamy z miodem naturalnym, najczęściej w proporcji 1:1, </a:t>
            </a:r>
            <a:r>
              <a:rPr lang="pl-PL" dirty="0" smtClean="0"/>
              <a:t>1:2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Zażywa się </a:t>
            </a:r>
            <a:r>
              <a:rPr lang="pl-PL" dirty="0"/>
              <a:t>w czystej postaci często, ale w małej ilości, w herbacie lub w mleku. </a:t>
            </a:r>
            <a:endParaRPr lang="pl-PL" dirty="0" smtClean="0"/>
          </a:p>
          <a:p>
            <a:r>
              <a:rPr lang="pl-PL" dirty="0" smtClean="0"/>
              <a:t>Wykazują działanie wzmacniające </a:t>
            </a:r>
            <a:r>
              <a:rPr lang="pl-PL" dirty="0"/>
              <a:t>(są źródłem substancji energetycznych</a:t>
            </a:r>
            <a:r>
              <a:rPr lang="pl-PL" dirty="0" smtClean="0"/>
              <a:t>), </a:t>
            </a:r>
            <a:r>
              <a:rPr lang="pl-PL" dirty="0"/>
              <a:t>antyseptycznie, </a:t>
            </a:r>
            <a:r>
              <a:rPr lang="pl-PL" dirty="0" smtClean="0"/>
              <a:t>pobudzające </a:t>
            </a:r>
            <a:r>
              <a:rPr lang="pl-PL" dirty="0"/>
              <a:t>na układ immunologiczny, </a:t>
            </a:r>
            <a:r>
              <a:rPr lang="pl-PL" dirty="0" smtClean="0"/>
              <a:t>odtruwające, </a:t>
            </a:r>
            <a:r>
              <a:rPr lang="pl-PL" dirty="0"/>
              <a:t>regeneracyjnie, </a:t>
            </a:r>
            <a:r>
              <a:rPr lang="pl-PL" dirty="0" smtClean="0"/>
              <a:t>regulujące </a:t>
            </a:r>
            <a:r>
              <a:rPr lang="pl-PL" dirty="0"/>
              <a:t>na metabolizm.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41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Maceraty olejowe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Wyciągi olejowe </a:t>
            </a:r>
            <a:r>
              <a:rPr lang="pl-PL" dirty="0" smtClean="0">
                <a:solidFill>
                  <a:srgbClr val="FFFF00"/>
                </a:solidFill>
              </a:rPr>
              <a:t>(</a:t>
            </a:r>
            <a:r>
              <a:rPr lang="pl-PL" dirty="0" err="1" smtClean="0">
                <a:solidFill>
                  <a:srgbClr val="FFFF00"/>
                </a:solidFill>
              </a:rPr>
              <a:t>Olea</a:t>
            </a:r>
            <a:r>
              <a:rPr lang="pl-PL" dirty="0" smtClean="0">
                <a:solidFill>
                  <a:srgbClr val="FFFF00"/>
                </a:solidFill>
              </a:rPr>
              <a:t>)</a:t>
            </a:r>
            <a:r>
              <a:rPr lang="pl-PL" dirty="0" smtClean="0"/>
              <a:t> - z </a:t>
            </a:r>
            <a:r>
              <a:rPr lang="pl-PL" dirty="0"/>
              <a:t>rozdrobnionych świeżych surowców roślinnych bogatych w olejki eteryczne. Świeże surowce zielarskie można </a:t>
            </a:r>
            <a:r>
              <a:rPr lang="pl-PL" dirty="0" smtClean="0"/>
              <a:t>zalać: </a:t>
            </a:r>
            <a:r>
              <a:rPr lang="pl-PL" b="1" dirty="0">
                <a:solidFill>
                  <a:srgbClr val="92D050"/>
                </a:solidFill>
              </a:rPr>
              <a:t>olejem słonecznikowym, oliwą lub olejem sojowym, </a:t>
            </a:r>
            <a:r>
              <a:rPr lang="pl-PL" b="1" dirty="0" smtClean="0">
                <a:solidFill>
                  <a:srgbClr val="92D050"/>
                </a:solidFill>
              </a:rPr>
              <a:t>winogronowym</a:t>
            </a:r>
            <a:r>
              <a:rPr lang="pl-PL" dirty="0" smtClean="0"/>
              <a:t>. Stabilizuje się alkoholem ok. 5-10 ml. Oleje zawierają także składniki </a:t>
            </a:r>
            <a:r>
              <a:rPr lang="pl-PL" dirty="0"/>
              <a:t>balastowe, które rozpuszczają się w tłuszczach, np. chlorofil, karoteny, ksantofile, enzymy, witaminy rozpuszczalne w tłuszczach (</a:t>
            </a:r>
            <a:r>
              <a:rPr lang="pl-PL" dirty="0" smtClean="0"/>
              <a:t>A,D,E,K), </a:t>
            </a:r>
            <a:r>
              <a:rPr lang="pl-PL" dirty="0"/>
              <a:t>żywice, woski, kwasy tłuszczowe, alkaloidy i in., mające również dużą wartość leczniczą. </a:t>
            </a:r>
            <a:endParaRPr lang="pl-PL" dirty="0" smtClean="0"/>
          </a:p>
          <a:p>
            <a:r>
              <a:rPr lang="pl-PL" dirty="0" smtClean="0"/>
              <a:t>Zawsze </a:t>
            </a:r>
            <a:r>
              <a:rPr lang="pl-PL" dirty="0"/>
              <a:t>na 1 część surowca dajemy taką samą 1 część oleju (stosunek 1:1</a:t>
            </a:r>
            <a:r>
              <a:rPr lang="pl-PL" dirty="0" smtClean="0"/>
              <a:t>).</a:t>
            </a:r>
          </a:p>
          <a:p>
            <a:r>
              <a:rPr lang="pl-PL" dirty="0"/>
              <a:t>Oleje ziołowe </a:t>
            </a:r>
            <a:r>
              <a:rPr lang="pl-PL" dirty="0" smtClean="0"/>
              <a:t>mogą stać się podstawą każdej kuchni: można </a:t>
            </a:r>
            <a:r>
              <a:rPr lang="pl-PL" dirty="0"/>
              <a:t>dodawać do różnych potraw, np. kminkowy, majerankowy, kolendrowy czy tymiankowy - do mięs, zup, sosów. 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2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Syropy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Syropy </a:t>
            </a:r>
            <a:r>
              <a:rPr lang="pl-PL" dirty="0"/>
              <a:t>(</a:t>
            </a:r>
            <a:r>
              <a:rPr lang="pl-PL" dirty="0" err="1"/>
              <a:t>Sirupi</a:t>
            </a:r>
            <a:r>
              <a:rPr lang="pl-PL" dirty="0"/>
              <a:t>) to stężone roztwory cukru w wodnych wyciągach z roślin lub w sokach owocowych. Cukier w stężonych roztworach posiada własności konserwujące. Najczęściej stosunek płynu do cukru wynosi 1:1 lub 1:2. </a:t>
            </a:r>
            <a:endParaRPr lang="pl-PL" dirty="0" smtClean="0"/>
          </a:p>
          <a:p>
            <a:r>
              <a:rPr lang="pl-PL" dirty="0" smtClean="0"/>
              <a:t>Syropy </a:t>
            </a:r>
            <a:r>
              <a:rPr lang="pl-PL" dirty="0"/>
              <a:t>należy przechowywać w buteleczkach o pojemności 100-200 ml wykonanych z ciemnego szkła i dających się szczelnie </a:t>
            </a:r>
            <a:r>
              <a:rPr lang="pl-PL" dirty="0" smtClean="0"/>
              <a:t>zamknąć.</a:t>
            </a:r>
          </a:p>
          <a:p>
            <a:r>
              <a:rPr lang="pl-PL" dirty="0"/>
              <a:t>Na każde 100 ml syropu składającego się w 50% z soku i w 50% z cukru (proporcja 1:1) </a:t>
            </a:r>
            <a:r>
              <a:rPr lang="pl-PL" dirty="0" smtClean="0"/>
              <a:t>można dodać 30 </a:t>
            </a:r>
            <a:r>
              <a:rPr lang="pl-PL" dirty="0"/>
              <a:t>ml gliceryny lub 30-50 ml </a:t>
            </a:r>
            <a:r>
              <a:rPr lang="pl-PL" dirty="0" smtClean="0"/>
              <a:t>alkoholu, aby były trwalsze.</a:t>
            </a: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6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Ekstrakty – popularne w lekach aptecznych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FF00"/>
                </a:solidFill>
              </a:rPr>
              <a:t>Ekstrakty</a:t>
            </a:r>
            <a:r>
              <a:rPr lang="pl-PL" dirty="0"/>
              <a:t> (</a:t>
            </a:r>
            <a:r>
              <a:rPr lang="pl-PL" dirty="0" err="1"/>
              <a:t>Extracta</a:t>
            </a:r>
            <a:r>
              <a:rPr lang="pl-PL" dirty="0"/>
              <a:t>) to stężone postacie leków otrzymywane z surowców roślinnych. Wyciągi zagęszczone uzyskuje się przez zalanie rozdrobnionych części roślin małą ilością rozpuszczalnika w proporcji 1:1. Rozpuszczalnikiem mogą być: woda, gliceryna, alkohol, ocet, olej, wino. Przed użyciem należy je rozcieńczyć przegotowaną wodą lub czystym alkoholem. </a:t>
            </a:r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8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formy przetworów ziołowych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FF00"/>
                </a:solidFill>
              </a:rPr>
              <a:t>Proszki i zasypki </a:t>
            </a:r>
            <a:r>
              <a:rPr lang="pl-PL" dirty="0"/>
              <a:t>(</a:t>
            </a:r>
            <a:r>
              <a:rPr lang="pl-PL" dirty="0" err="1"/>
              <a:t>Pulveres</a:t>
            </a:r>
            <a:r>
              <a:rPr lang="pl-PL" dirty="0"/>
              <a:t> et </a:t>
            </a:r>
            <a:r>
              <a:rPr lang="pl-PL" dirty="0" err="1"/>
              <a:t>cutipulveres</a:t>
            </a:r>
            <a:r>
              <a:rPr lang="pl-PL" dirty="0"/>
              <a:t>) uzyskujemy po silnym rozdrobnieniu suchego surowca zielarskiego, np. w młynku do kawy. Bardzo często sproszkowane zioła będziemy zażywali doustnie, np. sproszkowane liście konwalii, pokrzywy, mniszka, pierwiosnka. </a:t>
            </a:r>
            <a:endParaRPr lang="pl-PL" dirty="0" smtClean="0"/>
          </a:p>
          <a:p>
            <a:r>
              <a:rPr lang="pl-PL" dirty="0" smtClean="0"/>
              <a:t>Proszki </a:t>
            </a:r>
            <a:r>
              <a:rPr lang="pl-PL" dirty="0"/>
              <a:t>do użytku zewnętrznego nazywamy przysypkami lub zasypkami. </a:t>
            </a:r>
            <a:r>
              <a:rPr lang="pl-PL" dirty="0" smtClean="0"/>
              <a:t>Najlepszym </a:t>
            </a:r>
            <a:r>
              <a:rPr lang="pl-PL" dirty="0"/>
              <a:t>podłożem do przysypek jest </a:t>
            </a:r>
            <a:r>
              <a:rPr lang="pl-PL" dirty="0" smtClean="0"/>
              <a:t>talk, </a:t>
            </a:r>
            <a:r>
              <a:rPr lang="pl-PL" dirty="0"/>
              <a:t>skrobia </a:t>
            </a:r>
            <a:r>
              <a:rPr lang="pl-PL" dirty="0" smtClean="0"/>
              <a:t>pszenna, </a:t>
            </a:r>
            <a:r>
              <a:rPr lang="pl-PL" dirty="0"/>
              <a:t>mączka </a:t>
            </a:r>
            <a:r>
              <a:rPr lang="pl-PL" dirty="0" smtClean="0"/>
              <a:t>ziemniaczana. </a:t>
            </a:r>
          </a:p>
          <a:p>
            <a:r>
              <a:rPr lang="pl-PL" dirty="0" smtClean="0"/>
              <a:t>Sproszkowane </a:t>
            </a:r>
            <a:r>
              <a:rPr lang="pl-PL" dirty="0"/>
              <a:t>zioła będziemy używać do wyrobu maści, past, zawiesin i galaretek ziołowych. </a:t>
            </a:r>
            <a:endParaRPr lang="pl-PL" dirty="0" smtClean="0"/>
          </a:p>
          <a:p>
            <a:r>
              <a:rPr lang="pl-PL" dirty="0" smtClean="0">
                <a:solidFill>
                  <a:srgbClr val="FFFF00"/>
                </a:solidFill>
              </a:rPr>
              <a:t>Galaretki ziołowe - </a:t>
            </a:r>
            <a:r>
              <a:rPr lang="pl-PL" dirty="0" smtClean="0">
                <a:solidFill>
                  <a:srgbClr val="FFFF00"/>
                </a:solidFill>
                <a:sym typeface="Wingdings" panose="05000000000000000000" pitchFamily="2" charset="2"/>
              </a:rPr>
              <a:t> </a:t>
            </a:r>
            <a:endParaRPr lang="pl-PL" dirty="0">
              <a:solidFill>
                <a:srgbClr val="FFFF0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Zastosowania zewnętrzne ziół – okłady, maści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FF00"/>
                </a:solidFill>
              </a:rPr>
              <a:t>Okłady</a:t>
            </a:r>
            <a:r>
              <a:rPr lang="pl-PL" dirty="0"/>
              <a:t> -</a:t>
            </a:r>
            <a:r>
              <a:rPr lang="pl-PL" dirty="0" smtClean="0"/>
              <a:t> rozdrobnione </a:t>
            </a:r>
            <a:r>
              <a:rPr lang="pl-PL" dirty="0"/>
              <a:t>zioła zalewa się taką ilością wrzącej wody, aby otrzymać papkę. Papkę po 10 minutach (musi być ciepła, ale nie gorąca) zawijamy w gazę i przykładamy na chore miejsce, po czym nakrywa się ją ceratką lub folią i bandażuje. </a:t>
            </a:r>
            <a:endParaRPr lang="pl-PL" dirty="0" smtClean="0"/>
          </a:p>
          <a:p>
            <a:r>
              <a:rPr lang="pl-PL" dirty="0" smtClean="0">
                <a:solidFill>
                  <a:srgbClr val="FFFF00"/>
                </a:solidFill>
              </a:rPr>
              <a:t>Maści </a:t>
            </a:r>
            <a:r>
              <a:rPr lang="pl-PL" dirty="0" smtClean="0"/>
              <a:t>- </a:t>
            </a:r>
            <a:r>
              <a:rPr lang="pl-PL" dirty="0" err="1"/>
              <a:t>Maście</a:t>
            </a:r>
            <a:r>
              <a:rPr lang="pl-PL" dirty="0"/>
              <a:t> (</a:t>
            </a:r>
            <a:r>
              <a:rPr lang="pl-PL" dirty="0" err="1"/>
              <a:t>Unguenta</a:t>
            </a:r>
            <a:r>
              <a:rPr lang="pl-PL" dirty="0"/>
              <a:t>) to gęste masy składające się z podłoża tłuszczowego i ze stałych sproszkowanych lub płynnych ciał leczniczych. </a:t>
            </a:r>
            <a:r>
              <a:rPr lang="pl-PL" dirty="0" err="1"/>
              <a:t>Maście</a:t>
            </a:r>
            <a:r>
              <a:rPr lang="pl-PL" dirty="0"/>
              <a:t> nie powinny zawierać więcej niż 20% stałych ciał leczniczych i nie więcej niż 10% płynów. Jako podłoża do maści są używane tłuszcze różnego pochodzenia (lanolina, wazelina, </a:t>
            </a:r>
            <a:r>
              <a:rPr lang="pl-PL" dirty="0" smtClean="0"/>
              <a:t>smalec). Lekko zwilżamy </a:t>
            </a:r>
            <a:r>
              <a:rPr lang="pl-PL" dirty="0"/>
              <a:t>paroma kroplami wody, alkoholu lub oleju (zależnie od tego w czym składnik dobrze się rozpuszcza).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/>
          <a:lstStyle/>
          <a:p>
            <a:r>
              <a:rPr lang="pl-PL" b="1" dirty="0" smtClean="0"/>
              <a:t>Co zawierają zioła?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893195"/>
            <a:ext cx="8596668" cy="4752304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Flawonoidy</a:t>
            </a:r>
          </a:p>
          <a:p>
            <a:r>
              <a:rPr lang="pl-PL" dirty="0" smtClean="0"/>
              <a:t>Garbniki</a:t>
            </a:r>
          </a:p>
          <a:p>
            <a:r>
              <a:rPr lang="pl-PL" dirty="0" err="1" smtClean="0"/>
              <a:t>Fenylokwasy</a:t>
            </a:r>
            <a:endParaRPr lang="pl-PL" dirty="0" smtClean="0"/>
          </a:p>
          <a:p>
            <a:r>
              <a:rPr lang="pl-PL" dirty="0" smtClean="0"/>
              <a:t>Glikozydy (salicylowe, fenolowe)</a:t>
            </a:r>
          </a:p>
          <a:p>
            <a:r>
              <a:rPr lang="pl-PL" dirty="0" smtClean="0"/>
              <a:t>Olejki eteryczne</a:t>
            </a:r>
          </a:p>
          <a:p>
            <a:r>
              <a:rPr lang="pl-PL" dirty="0" smtClean="0"/>
              <a:t>Kumaryny</a:t>
            </a:r>
          </a:p>
          <a:p>
            <a:r>
              <a:rPr lang="pl-PL" dirty="0" err="1" smtClean="0"/>
              <a:t>Irydoidy</a:t>
            </a:r>
            <a:r>
              <a:rPr lang="pl-PL" dirty="0" smtClean="0"/>
              <a:t> (gorycze)</a:t>
            </a:r>
          </a:p>
          <a:p>
            <a:r>
              <a:rPr lang="pl-PL" dirty="0" smtClean="0"/>
              <a:t>Alkaloidy</a:t>
            </a:r>
          </a:p>
          <a:p>
            <a:r>
              <a:rPr lang="pl-PL" dirty="0" smtClean="0"/>
              <a:t>Saponiny</a:t>
            </a:r>
          </a:p>
          <a:p>
            <a:r>
              <a:rPr lang="pl-PL" dirty="0" smtClean="0"/>
              <a:t>Ślazy</a:t>
            </a:r>
          </a:p>
          <a:p>
            <a:r>
              <a:rPr lang="pl-PL" dirty="0" smtClean="0"/>
              <a:t>Olejki eteryczne</a:t>
            </a:r>
          </a:p>
          <a:p>
            <a:pPr marL="0" indent="0">
              <a:buNone/>
            </a:pPr>
            <a:r>
              <a:rPr lang="pl-PL" dirty="0"/>
              <a:t>o</a:t>
            </a:r>
            <a:r>
              <a:rPr lang="pl-PL" dirty="0" smtClean="0"/>
              <a:t>raz węglowodany, lipidy, witaminy, sole mineralne</a:t>
            </a:r>
          </a:p>
          <a:p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7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7228"/>
          </a:xfrm>
        </p:spPr>
        <p:txBody>
          <a:bodyPr/>
          <a:lstStyle/>
          <a:p>
            <a:r>
              <a:rPr lang="pl-PL" dirty="0" smtClean="0"/>
              <a:t>Rola flawonoidów na organizm ludzki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74255"/>
            <a:ext cx="8596668" cy="4765182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rgbClr val="FFFF00"/>
                </a:solidFill>
              </a:rPr>
              <a:t>Antyoksydacyjne</a:t>
            </a:r>
          </a:p>
          <a:p>
            <a:r>
              <a:rPr lang="pl-PL" dirty="0" smtClean="0"/>
              <a:t>Uszczelniająca naczynia krwionośne</a:t>
            </a:r>
          </a:p>
          <a:p>
            <a:r>
              <a:rPr lang="pl-PL" dirty="0" smtClean="0"/>
              <a:t>Antyagregacyjne na płytki krwi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Przeciwzapalne</a:t>
            </a:r>
          </a:p>
          <a:p>
            <a:r>
              <a:rPr lang="pl-PL" dirty="0" smtClean="0"/>
              <a:t>Diuretyczne</a:t>
            </a:r>
          </a:p>
          <a:p>
            <a:r>
              <a:rPr lang="pl-PL" dirty="0" err="1" smtClean="0"/>
              <a:t>Hipotesyjne</a:t>
            </a:r>
            <a:r>
              <a:rPr lang="pl-PL" dirty="0" smtClean="0"/>
              <a:t> i mające wpływ na przepływ krwi w mięśniu sercowym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Przeciwalergiczne</a:t>
            </a:r>
          </a:p>
          <a:p>
            <a:r>
              <a:rPr lang="pl-PL" dirty="0" smtClean="0"/>
              <a:t>Przeciwwrzodowe</a:t>
            </a:r>
          </a:p>
          <a:p>
            <a:r>
              <a:rPr lang="pl-PL" dirty="0" smtClean="0"/>
              <a:t>Przeciwgrzybicze</a:t>
            </a:r>
          </a:p>
          <a:p>
            <a:r>
              <a:rPr lang="pl-PL" dirty="0" err="1" smtClean="0"/>
              <a:t>Hepatoprotekcyjne</a:t>
            </a:r>
            <a:endParaRPr lang="pl-PL" dirty="0" smtClean="0"/>
          </a:p>
          <a:p>
            <a:r>
              <a:rPr lang="pl-PL" dirty="0" smtClean="0"/>
              <a:t>Ochronne dla </a:t>
            </a:r>
            <a:r>
              <a:rPr lang="pl-PL" dirty="0" err="1" smtClean="0"/>
              <a:t>wit</a:t>
            </a:r>
            <a:r>
              <a:rPr lang="pl-PL" dirty="0" smtClean="0"/>
              <a:t>. C</a:t>
            </a:r>
          </a:p>
          <a:p>
            <a:pPr marL="0" indent="0">
              <a:buNone/>
            </a:pPr>
            <a:r>
              <a:rPr lang="pl-PL" dirty="0" smtClean="0"/>
              <a:t>Najczęściej Flawonoidy spotyka się w kwiatach i zielu, antocyjany w owocach i liściach owoców.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Moje motto: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25769"/>
            <a:ext cx="8596668" cy="43155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000" dirty="0" smtClean="0"/>
              <a:t>Sama wiedza nie leczy, ale uświadamia. Świadomość jest pierwszym krokiem do </a:t>
            </a:r>
            <a:r>
              <a:rPr lang="pl-PL" sz="5000" dirty="0" err="1" smtClean="0"/>
              <a:t>samouzdrowienia</a:t>
            </a:r>
            <a:endParaRPr lang="pl-PL" sz="5000" dirty="0"/>
          </a:p>
        </p:txBody>
      </p:sp>
    </p:spTree>
    <p:extLst>
      <p:ext uri="{BB962C8B-B14F-4D97-AF65-F5344CB8AC3E}">
        <p14:creationId xmlns:p14="http://schemas.microsoft.com/office/powerpoint/2010/main" val="21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Rola garbników na układ trawienny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Jako surowce: </a:t>
            </a:r>
          </a:p>
          <a:p>
            <a:r>
              <a:rPr lang="pl-PL" dirty="0" smtClean="0"/>
              <a:t>Ściągające</a:t>
            </a:r>
          </a:p>
          <a:p>
            <a:r>
              <a:rPr lang="pl-PL" dirty="0" smtClean="0"/>
              <a:t>Przeciwzapalne</a:t>
            </a:r>
          </a:p>
          <a:p>
            <a:r>
              <a:rPr lang="pl-PL" dirty="0" smtClean="0"/>
              <a:t>Przeciwbakteryjne</a:t>
            </a:r>
          </a:p>
          <a:p>
            <a:r>
              <a:rPr lang="pl-PL" dirty="0" smtClean="0"/>
              <a:t>Antyoksydacyjne</a:t>
            </a:r>
          </a:p>
          <a:p>
            <a:r>
              <a:rPr lang="pl-PL" dirty="0" err="1" smtClean="0"/>
              <a:t>Antymutagenne</a:t>
            </a:r>
            <a:endParaRPr lang="pl-PL" dirty="0" smtClean="0"/>
          </a:p>
          <a:p>
            <a:r>
              <a:rPr lang="pl-PL" dirty="0" smtClean="0"/>
              <a:t>Przeciwnowotworowe</a:t>
            </a:r>
          </a:p>
          <a:p>
            <a:r>
              <a:rPr lang="pl-PL" dirty="0" smtClean="0"/>
              <a:t>przeciwwirusowe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Ogólne zasady przyjmowania ziół do użytku wewnętrznego – z praktyki zielarza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Okres </a:t>
            </a:r>
            <a:r>
              <a:rPr lang="pl-PL" dirty="0" smtClean="0"/>
              <a:t>terapii ziołami </a:t>
            </a:r>
            <a:r>
              <a:rPr lang="pl-PL" dirty="0"/>
              <a:t>wynosi około </a:t>
            </a:r>
            <a:r>
              <a:rPr lang="pl-PL" dirty="0" smtClean="0"/>
              <a:t>4-6 tygodni; </a:t>
            </a:r>
            <a:r>
              <a:rPr lang="pl-PL" dirty="0"/>
              <a:t>potem należy zrobić przerwę </a:t>
            </a:r>
            <a:r>
              <a:rPr lang="pl-PL" dirty="0" smtClean="0"/>
              <a:t>7 dniową</a:t>
            </a:r>
            <a:r>
              <a:rPr lang="pl-PL" dirty="0"/>
              <a:t>. Po tej przerwie </a:t>
            </a:r>
            <a:r>
              <a:rPr lang="pl-PL" dirty="0" smtClean="0"/>
              <a:t>można powtórzyć </a:t>
            </a:r>
            <a:r>
              <a:rPr lang="pl-PL" dirty="0"/>
              <a:t>kurację ziołową</a:t>
            </a:r>
            <a:r>
              <a:rPr lang="pl-PL" dirty="0" smtClean="0"/>
              <a:t>.</a:t>
            </a:r>
          </a:p>
          <a:p>
            <a:r>
              <a:rPr lang="pl-PL" dirty="0" smtClean="0"/>
              <a:t>Nie należy przyjmować ziół w sposób ciągły!</a:t>
            </a:r>
          </a:p>
          <a:p>
            <a:r>
              <a:rPr lang="pl-PL" dirty="0" smtClean="0"/>
              <a:t>Należy zmieniać składy mieszanek ziołowych!</a:t>
            </a:r>
          </a:p>
          <a:p>
            <a:r>
              <a:rPr lang="pl-PL" dirty="0" smtClean="0"/>
              <a:t>Zioła pojedyncze i kilkuskładnikowe – kiedy/komu?</a:t>
            </a:r>
          </a:p>
          <a:p>
            <a:r>
              <a:rPr lang="pl-PL" dirty="0" smtClean="0"/>
              <a:t>Efekt synergistyczny!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Jak przygotowywać </a:t>
            </a:r>
            <a:r>
              <a:rPr lang="pl-PL" b="1" dirty="0" smtClean="0"/>
              <a:t>mieszanki, aby  </a:t>
            </a:r>
            <a:r>
              <a:rPr lang="pl-PL" b="1" dirty="0"/>
              <a:t>smakowały?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Przy </a:t>
            </a:r>
            <a:r>
              <a:rPr lang="pl-PL" dirty="0"/>
              <a:t>sporządzaniu własnych mieszanek ziołowych </a:t>
            </a:r>
            <a:r>
              <a:rPr lang="pl-PL" dirty="0" smtClean="0"/>
              <a:t>(szczególnie dla dzieci) należy </a:t>
            </a:r>
            <a:r>
              <a:rPr lang="pl-PL" dirty="0"/>
              <a:t>kierować się następującą </a:t>
            </a:r>
            <a:r>
              <a:rPr lang="pl-PL" dirty="0" smtClean="0"/>
              <a:t>zasadami</a:t>
            </a:r>
          </a:p>
          <a:p>
            <a:r>
              <a:rPr lang="pl-PL" dirty="0" smtClean="0"/>
              <a:t>Środek </a:t>
            </a:r>
            <a:r>
              <a:rPr lang="pl-PL" dirty="0"/>
              <a:t>bazowy stanowi </a:t>
            </a:r>
            <a:r>
              <a:rPr lang="pl-PL" dirty="0" err="1"/>
              <a:t>fitoterapeutyk</a:t>
            </a:r>
            <a:r>
              <a:rPr lang="pl-PL" dirty="0"/>
              <a:t>, dzięki któremu chcemy osiągnąć określony efekt terapeutyczny (1-2 surowce zielarskie). </a:t>
            </a:r>
            <a:endParaRPr lang="pl-PL" dirty="0" smtClean="0"/>
          </a:p>
          <a:p>
            <a:r>
              <a:rPr lang="pl-PL" dirty="0" smtClean="0"/>
              <a:t>Dalej </a:t>
            </a:r>
            <a:r>
              <a:rPr lang="pl-PL" dirty="0"/>
              <a:t>dodajemy zioła, które mają za zadanie wzmocnić lub uzupełnić działanie środka bazowego (2-3 surowce). </a:t>
            </a:r>
            <a:endParaRPr lang="pl-PL" dirty="0" smtClean="0"/>
          </a:p>
          <a:p>
            <a:r>
              <a:rPr lang="pl-PL" dirty="0" smtClean="0"/>
              <a:t>Na </a:t>
            </a:r>
            <a:r>
              <a:rPr lang="pl-PL" dirty="0"/>
              <a:t>końcu sięgamy po surowce uzupełniające, czyli poprawiające smak i wygląd (stanowią nie więcej niż do </a:t>
            </a:r>
            <a:r>
              <a:rPr lang="pl-PL" dirty="0" smtClean="0"/>
              <a:t>10-20</a:t>
            </a:r>
            <a:r>
              <a:rPr lang="pl-PL" dirty="0"/>
              <a:t>% całej mieszanki). 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3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2986"/>
          </a:xfrm>
        </p:spPr>
        <p:txBody>
          <a:bodyPr>
            <a:noAutofit/>
          </a:bodyPr>
          <a:lstStyle/>
          <a:p>
            <a:r>
              <a:rPr lang="pl-PL" sz="4000" dirty="0" smtClean="0"/>
              <a:t>Jak prawidłowo parować herbatki ziołowe?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Często wartościowym uzupełnieniem mieszanek </a:t>
            </a:r>
            <a:r>
              <a:rPr lang="pl-PL" dirty="0" smtClean="0"/>
              <a:t>ziołowych, także </a:t>
            </a:r>
            <a:r>
              <a:rPr lang="pl-PL" dirty="0"/>
              <a:t>pod względem smakowym są </a:t>
            </a:r>
            <a:r>
              <a:rPr lang="pl-PL" dirty="0">
                <a:solidFill>
                  <a:srgbClr val="92D050"/>
                </a:solidFill>
              </a:rPr>
              <a:t>owoce, liście lub skórka </a:t>
            </a:r>
            <a:r>
              <a:rPr lang="pl-PL" dirty="0">
                <a:solidFill>
                  <a:srgbClr val="FFFF00"/>
                </a:solidFill>
              </a:rPr>
              <a:t>popularnych owoców. Mowa m.in. o owocu i liściu maliny właściwej, porzeczki, jeżyny oraz skórce pomarańczy, dzikiej róży bogatych w witaminy</a:t>
            </a:r>
            <a:r>
              <a:rPr lang="pl-PL" dirty="0"/>
              <a:t>. Można również sięgać po </a:t>
            </a:r>
            <a:r>
              <a:rPr lang="pl-PL" dirty="0">
                <a:solidFill>
                  <a:srgbClr val="92D050"/>
                </a:solidFill>
              </a:rPr>
              <a:t>kwiaty</a:t>
            </a:r>
            <a:r>
              <a:rPr lang="pl-PL" dirty="0"/>
              <a:t>, np. hibiskusa, bzu czarnego, które wzbogacą smak przygotowanych mieszanek. </a:t>
            </a:r>
            <a:endParaRPr lang="pl-PL" dirty="0" smtClean="0"/>
          </a:p>
          <a:p>
            <a:r>
              <a:rPr lang="pl-PL" dirty="0" smtClean="0"/>
              <a:t>Zioła</a:t>
            </a:r>
            <a:r>
              <a:rPr lang="pl-PL" dirty="0"/>
              <a:t>, które będą smakować </a:t>
            </a:r>
            <a:r>
              <a:rPr lang="pl-PL" dirty="0" smtClean="0"/>
              <a:t>dzieciom i dorosłym </a:t>
            </a:r>
            <a:r>
              <a:rPr lang="pl-PL" dirty="0"/>
              <a:t>będą przez </a:t>
            </a:r>
            <a:r>
              <a:rPr lang="pl-PL" dirty="0" smtClean="0"/>
              <a:t>nich </a:t>
            </a:r>
            <a:r>
              <a:rPr lang="pl-PL" dirty="0"/>
              <a:t>chętnie spożywane. Także wygląd mieszanki będzie odgrywał u dzieci istotne znaczenie: sięgajcie więc po </a:t>
            </a:r>
            <a:r>
              <a:rPr lang="pl-PL" dirty="0">
                <a:solidFill>
                  <a:srgbClr val="FFFF00"/>
                </a:solidFill>
              </a:rPr>
              <a:t>kwiat kocanki, płatki nagietka, chabra bławatka </a:t>
            </a:r>
            <a:r>
              <a:rPr lang="pl-PL" dirty="0"/>
              <a:t>czy malwy, aby wasze mieszanki wyglądały apetycznie również dla oka. </a:t>
            </a:r>
            <a:endParaRPr lang="pl-PL" dirty="0" smtClean="0"/>
          </a:p>
          <a:p>
            <a:r>
              <a:rPr lang="pl-PL" dirty="0" smtClean="0"/>
              <a:t>Z </a:t>
            </a:r>
            <a:r>
              <a:rPr lang="pl-PL" dirty="0"/>
              <a:t>mojej praktyki wynika, że mieszanka ziołowa o działaniu leczniczym powinna zawierać optymalnie od 5-7 ziół.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26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800" dirty="0"/>
              <a:t>i</a:t>
            </a:r>
            <a:r>
              <a:rPr lang="pl-PL" sz="4800" dirty="0" smtClean="0"/>
              <a:t> zapraszam na degustację ziołową</a:t>
            </a:r>
            <a:r>
              <a:rPr lang="pl-PL" sz="48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pl-PL" sz="2400" dirty="0" smtClean="0">
                <a:sym typeface="Wingdings" panose="05000000000000000000" pitchFamily="2" charset="2"/>
              </a:rPr>
              <a:t>Kontakt:</a:t>
            </a:r>
          </a:p>
          <a:p>
            <a:pPr marL="0" indent="0">
              <a:buNone/>
            </a:pPr>
            <a:r>
              <a:rPr lang="pl-PL" sz="2400" dirty="0" smtClean="0">
                <a:sym typeface="Wingdings" panose="05000000000000000000" pitchFamily="2" charset="2"/>
              </a:rPr>
              <a:t>505 724 094</a:t>
            </a:r>
          </a:p>
          <a:p>
            <a:pPr marL="0" indent="0">
              <a:buNone/>
            </a:pPr>
            <a:r>
              <a:rPr lang="pl-PL" sz="2400" dirty="0" smtClean="0">
                <a:sym typeface="Wingdings" panose="05000000000000000000" pitchFamily="2" charset="2"/>
                <a:hlinkClick r:id="rId2"/>
              </a:rPr>
              <a:t>kontakt@ziolowyraj.com</a:t>
            </a:r>
            <a:endParaRPr lang="pl-PL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pl-PL" sz="2400" dirty="0" smtClean="0">
                <a:sym typeface="Wingdings" panose="05000000000000000000" pitchFamily="2" charset="2"/>
                <a:hlinkClick r:id="rId3"/>
              </a:rPr>
              <a:t>www.ziolowyraj.com</a:t>
            </a:r>
            <a:r>
              <a:rPr lang="pl-PL" sz="2400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pl-PL" sz="48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37596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5169"/>
          </a:xfrm>
        </p:spPr>
        <p:txBody>
          <a:bodyPr/>
          <a:lstStyle/>
          <a:p>
            <a:r>
              <a:rPr lang="pl-PL" dirty="0"/>
              <a:t>2 stereotypy na temat ziół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6111" y="1429554"/>
            <a:ext cx="8744467" cy="4831546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rgbClr val="FFFF00"/>
                </a:solidFill>
              </a:rPr>
              <a:t>„</a:t>
            </a:r>
            <a:r>
              <a:rPr lang="pl-PL" sz="2800" b="1" dirty="0">
                <a:solidFill>
                  <a:srgbClr val="FFFF00"/>
                </a:solidFill>
              </a:rPr>
              <a:t>Zioła to nie leki, więc… nie wiem, czy są bezpieczne” </a:t>
            </a:r>
            <a:endParaRPr lang="pl-PL" sz="2800" b="1" dirty="0" smtClean="0">
              <a:solidFill>
                <a:srgbClr val="FFFF00"/>
              </a:solidFill>
            </a:endParaRPr>
          </a:p>
          <a:p>
            <a:r>
              <a:rPr lang="pl-PL" sz="2800" dirty="0" smtClean="0"/>
              <a:t>Zioła </a:t>
            </a:r>
            <a:r>
              <a:rPr lang="pl-PL" sz="2800" dirty="0"/>
              <a:t>zawierają substancje aktywne biologicznie, które działają silnie jak leki syntetyczne</a:t>
            </a:r>
            <a:r>
              <a:rPr lang="pl-PL" sz="2800" dirty="0" smtClean="0"/>
              <a:t>.</a:t>
            </a:r>
          </a:p>
          <a:p>
            <a:r>
              <a:rPr lang="pl-PL" sz="2800" b="1" dirty="0" smtClean="0">
                <a:solidFill>
                  <a:srgbClr val="FFFF00"/>
                </a:solidFill>
              </a:rPr>
              <a:t>„</a:t>
            </a:r>
            <a:r>
              <a:rPr lang="pl-PL" sz="2800" b="1" dirty="0">
                <a:solidFill>
                  <a:srgbClr val="FFFF00"/>
                </a:solidFill>
              </a:rPr>
              <a:t>Zioła to nie leki, więc… można je zażywać na własną rękę” </a:t>
            </a:r>
            <a:endParaRPr lang="pl-PL" sz="2800" b="1" dirty="0" smtClean="0">
              <a:solidFill>
                <a:srgbClr val="FFFF00"/>
              </a:solidFill>
            </a:endParaRPr>
          </a:p>
          <a:p>
            <a:r>
              <a:rPr lang="pl-PL" sz="2800" dirty="0" smtClean="0"/>
              <a:t>Większość </a:t>
            </a:r>
            <a:r>
              <a:rPr lang="pl-PL" sz="2800" dirty="0"/>
              <a:t>ziół ma działanie moczopędne, więc nie kumulują się w organizmie. Nie oznacza to jednak, że należy je przyjmować w sposób dowolny!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22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2443"/>
          </a:xfrm>
        </p:spPr>
        <p:txBody>
          <a:bodyPr/>
          <a:lstStyle/>
          <a:p>
            <a:r>
              <a:rPr lang="pl-PL" dirty="0" smtClean="0"/>
              <a:t>I. Czym są leki?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77286"/>
            <a:ext cx="8596668" cy="4430332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FF00"/>
                </a:solidFill>
              </a:rPr>
              <a:t>LEK</a:t>
            </a:r>
            <a:r>
              <a:rPr lang="pl-PL" dirty="0" smtClean="0"/>
              <a:t> - surowiec </a:t>
            </a:r>
            <a:r>
              <a:rPr lang="pl-PL" dirty="0"/>
              <a:t>farmaceutyczny, substancja lecznicza lub ich mieszanina, które mają postać nadającą się do bezpośredniego użycia w </a:t>
            </a:r>
            <a:r>
              <a:rPr lang="pl-PL" dirty="0" smtClean="0"/>
              <a:t>terapii</a:t>
            </a:r>
            <a:endParaRPr lang="pl-PL" dirty="0"/>
          </a:p>
          <a:p>
            <a:r>
              <a:rPr lang="pl-PL" b="1" dirty="0" smtClean="0">
                <a:solidFill>
                  <a:srgbClr val="FFFF00"/>
                </a:solidFill>
              </a:rPr>
              <a:t>Surowiec farmaceutyczny </a:t>
            </a:r>
            <a:r>
              <a:rPr lang="pl-PL" dirty="0" smtClean="0"/>
              <a:t>– </a:t>
            </a:r>
            <a:r>
              <a:rPr lang="pl-PL" dirty="0"/>
              <a:t>leczniczy surowiec roślinny, zwierzęcy lub mineralny służący do wytworzenia </a:t>
            </a:r>
            <a:r>
              <a:rPr lang="pl-PL" dirty="0" smtClean="0"/>
              <a:t>leku</a:t>
            </a:r>
          </a:p>
          <a:p>
            <a:endParaRPr lang="pl-PL" dirty="0"/>
          </a:p>
          <a:p>
            <a:r>
              <a:rPr lang="pl-PL" sz="2100" dirty="0"/>
              <a:t>Zioła jako </a:t>
            </a:r>
            <a:r>
              <a:rPr lang="pl-PL" sz="2100" dirty="0" smtClean="0"/>
              <a:t>leki? </a:t>
            </a:r>
            <a:r>
              <a:rPr lang="pl-PL" sz="2100" b="1" dirty="0" smtClean="0">
                <a:solidFill>
                  <a:srgbClr val="FF0000"/>
                </a:solidFill>
              </a:rPr>
              <a:t>TAK!!! </a:t>
            </a:r>
            <a:r>
              <a:rPr lang="pl-PL" sz="2100" dirty="0"/>
              <a:t>– Kawon, </a:t>
            </a:r>
            <a:r>
              <a:rPr lang="pl-PL" sz="2100" dirty="0" err="1"/>
              <a:t>Flos</a:t>
            </a:r>
            <a:endParaRPr lang="pl-PL" sz="2100" dirty="0"/>
          </a:p>
          <a:p>
            <a:r>
              <a:rPr lang="pl-PL" sz="2100" dirty="0"/>
              <a:t>Zioła jako </a:t>
            </a:r>
            <a:r>
              <a:rPr lang="pl-PL" sz="2100" dirty="0" smtClean="0"/>
              <a:t>suplementy/żywność </a:t>
            </a:r>
            <a:r>
              <a:rPr lang="pl-PL" sz="2100" dirty="0"/>
              <a:t>- Dary Natury</a:t>
            </a:r>
          </a:p>
          <a:p>
            <a:r>
              <a:rPr lang="pl-PL" sz="2100" dirty="0" smtClean="0"/>
              <a:t>Zioła </a:t>
            </a:r>
            <a:r>
              <a:rPr lang="pl-PL" sz="2100" dirty="0"/>
              <a:t>jako przyprawy</a:t>
            </a:r>
          </a:p>
          <a:p>
            <a:pPr marL="0" indent="0">
              <a:buNone/>
            </a:pPr>
            <a:endParaRPr lang="pl-PL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rgbClr val="FFFF00"/>
                </a:solidFill>
              </a:rPr>
              <a:t>Różne </a:t>
            </a:r>
            <a:r>
              <a:rPr lang="pl-PL" b="1" dirty="0">
                <a:solidFill>
                  <a:srgbClr val="FFFF00"/>
                </a:solidFill>
              </a:rPr>
              <a:t>postaci ziół i preparatów ziołowych: które wybrać?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24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Surowce roślinne </a:t>
            </a:r>
            <a:r>
              <a:rPr lang="pl-PL" b="1" dirty="0" smtClean="0">
                <a:solidFill>
                  <a:srgbClr val="FFFF00"/>
                </a:solidFill>
              </a:rPr>
              <a:t>działają </a:t>
            </a:r>
            <a:r>
              <a:rPr lang="pl-PL" b="1" dirty="0">
                <a:solidFill>
                  <a:srgbClr val="FFFF00"/>
                </a:solidFill>
              </a:rPr>
              <a:t>równie silnie jak </a:t>
            </a:r>
            <a:r>
              <a:rPr lang="pl-PL" b="1" dirty="0" smtClean="0">
                <a:solidFill>
                  <a:srgbClr val="FFFF00"/>
                </a:solidFill>
              </a:rPr>
              <a:t>leki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7181" y="2147710"/>
            <a:ext cx="8596668" cy="3880773"/>
          </a:xfrm>
        </p:spPr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Do XX wieku terapia opierała się jedynie na lekach naturalnych otrzymywanych z roślin </a:t>
            </a:r>
            <a:r>
              <a:rPr lang="pl-PL" dirty="0"/>
              <a:t>(wyciągów, naparów, odwarów, nalewek). Ogromny postęp w dziedzinie nauk medycznych oraz biotechnologii, biochemii skutkował dynamicznym rozwojem dziedziny zwanej farmakologią.</a:t>
            </a:r>
          </a:p>
          <a:p>
            <a:r>
              <a:rPr lang="pl-PL" dirty="0" smtClean="0"/>
              <a:t>Choć </a:t>
            </a:r>
            <a:r>
              <a:rPr lang="pl-PL" dirty="0"/>
              <a:t>leki </a:t>
            </a:r>
            <a:r>
              <a:rPr lang="pl-PL" dirty="0" smtClean="0"/>
              <a:t>syntetyczne zdominowały wiek XX. Nie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>
                <a:solidFill>
                  <a:srgbClr val="FF0000"/>
                </a:solidFill>
              </a:rPr>
              <a:t>są wolne od skutków ubocznych i działań niepożądanych</a:t>
            </a:r>
            <a:r>
              <a:rPr lang="pl-PL" dirty="0"/>
              <a:t>, które w często niwelują korzyść, a przynoszą organizmowi ludzkiemu więcej szkody (powodując np. niewydolność wątroby, nerek itp.)</a:t>
            </a:r>
          </a:p>
          <a:p>
            <a:r>
              <a:rPr lang="pl-PL" dirty="0"/>
              <a:t>Tabletka stała się synonimem współczesnych czasów. Żyjemy szybko i chcemy mieć dostęp do łatwych, szybkich i wygodnych rozwiązań.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3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8380" y="581506"/>
            <a:ext cx="9404723" cy="68062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700" b="1" dirty="0" smtClean="0"/>
              <a:t>Czy </a:t>
            </a:r>
            <a:r>
              <a:rPr lang="pl-PL" sz="3700" b="1" dirty="0"/>
              <a:t>leki są dziś nadal </a:t>
            </a:r>
            <a:r>
              <a:rPr lang="pl-PL" sz="3700" b="1" dirty="0" smtClean="0"/>
              <a:t>skuteczne i bezpieczne?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6110" y="1571223"/>
            <a:ext cx="9528199" cy="5035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100" b="1" dirty="0" smtClean="0">
                <a:solidFill>
                  <a:srgbClr val="FFFF00"/>
                </a:solidFill>
              </a:rPr>
              <a:t>Wycofanie z obrotu licznych leków przez GIF:</a:t>
            </a:r>
          </a:p>
          <a:p>
            <a:r>
              <a:rPr lang="pl-PL" sz="2100" b="1" dirty="0" err="1" smtClean="0">
                <a:solidFill>
                  <a:srgbClr val="FF0000"/>
                </a:solidFill>
              </a:rPr>
              <a:t>Ranigast</a:t>
            </a:r>
            <a:r>
              <a:rPr lang="pl-PL" sz="2100" b="1" dirty="0" smtClean="0">
                <a:solidFill>
                  <a:srgbClr val="FF0000"/>
                </a:solidFill>
              </a:rPr>
              <a:t> </a:t>
            </a:r>
            <a:r>
              <a:rPr lang="pl-PL" sz="2100" dirty="0" smtClean="0"/>
              <a:t>i inne popularne leki na zgagę były </a:t>
            </a:r>
            <a:r>
              <a:rPr lang="pl-PL" sz="2100" dirty="0"/>
              <a:t>skażone </a:t>
            </a:r>
            <a:r>
              <a:rPr lang="pl-PL" sz="2100" dirty="0" smtClean="0"/>
              <a:t>N-</a:t>
            </a:r>
            <a:r>
              <a:rPr lang="pl-PL" sz="2100" dirty="0" err="1" smtClean="0"/>
              <a:t>nitrozodimetyloaminą</a:t>
            </a:r>
            <a:r>
              <a:rPr lang="pl-PL" sz="2100" dirty="0" smtClean="0"/>
              <a:t> </a:t>
            </a:r>
            <a:r>
              <a:rPr lang="pl-PL" sz="2100" dirty="0"/>
              <a:t>(NDMA) </a:t>
            </a:r>
            <a:r>
              <a:rPr lang="pl-PL" sz="2100" dirty="0" smtClean="0"/>
              <a:t>czyli jednym </a:t>
            </a:r>
            <a:r>
              <a:rPr lang="pl-PL" sz="2100" dirty="0"/>
              <a:t>z tzw. </a:t>
            </a:r>
            <a:r>
              <a:rPr lang="pl-PL" sz="2100" dirty="0" err="1"/>
              <a:t>karcynogennów</a:t>
            </a:r>
            <a:r>
              <a:rPr lang="pl-PL" sz="2100" dirty="0"/>
              <a:t> egzogennych. </a:t>
            </a:r>
            <a:r>
              <a:rPr lang="pl-PL" sz="2100" dirty="0" smtClean="0"/>
              <a:t>Wycofanie z obrotu 19 i 20 września 2019 r. </a:t>
            </a:r>
          </a:p>
          <a:p>
            <a:r>
              <a:rPr lang="pl-PL" sz="2100" dirty="0" smtClean="0"/>
              <a:t> </a:t>
            </a:r>
            <a:r>
              <a:rPr lang="pl-PL" sz="2100" b="1" dirty="0" err="1">
                <a:solidFill>
                  <a:srgbClr val="FF0000"/>
                </a:solidFill>
              </a:rPr>
              <a:t>Ibufen</a:t>
            </a:r>
            <a:r>
              <a:rPr lang="pl-PL" sz="2100" b="1" dirty="0">
                <a:solidFill>
                  <a:srgbClr val="FF0000"/>
                </a:solidFill>
              </a:rPr>
              <a:t> </a:t>
            </a:r>
            <a:r>
              <a:rPr lang="pl-PL" sz="2100" dirty="0"/>
              <a:t>dla dzieci FORTE o smaku </a:t>
            </a:r>
            <a:r>
              <a:rPr lang="pl-PL" sz="2100" dirty="0" smtClean="0"/>
              <a:t>truskawkowym – wycofanie z obrotu 10 września 2019 r. – na podstawie decyzji, która brzmi „nie odpowiada ustalanym wymaganiom jakościowym lub został zafałszowany”, stąd istnieje uzasadnione prawdopodobieństwo szkody na osobie”</a:t>
            </a:r>
          </a:p>
          <a:p>
            <a:r>
              <a:rPr lang="pl-PL" sz="2100" b="1" dirty="0" err="1" smtClean="0">
                <a:solidFill>
                  <a:srgbClr val="FF0000"/>
                </a:solidFill>
              </a:rPr>
              <a:t>Pulneo</a:t>
            </a:r>
            <a:r>
              <a:rPr lang="pl-PL" sz="2100" b="1" dirty="0" smtClean="0">
                <a:solidFill>
                  <a:srgbClr val="FF0000"/>
                </a:solidFill>
              </a:rPr>
              <a:t> </a:t>
            </a:r>
            <a:r>
              <a:rPr lang="pl-PL" sz="2100" dirty="0" smtClean="0"/>
              <a:t>na podstawie oszacowania korzyści względem ryzyka produktów leczniczych zawierających substancję </a:t>
            </a:r>
            <a:r>
              <a:rPr lang="pl-PL" sz="2100" dirty="0" err="1" smtClean="0"/>
              <a:t>fenspiryd</a:t>
            </a:r>
            <a:r>
              <a:rPr lang="pl-PL" sz="2100" dirty="0" smtClean="0"/>
              <a:t>. Wycofanie z obrotu 22 sierpnia 2019 r.</a:t>
            </a:r>
          </a:p>
          <a:p>
            <a:r>
              <a:rPr lang="pl-PL" sz="2100" b="1" dirty="0" err="1" smtClean="0">
                <a:solidFill>
                  <a:srgbClr val="FF0000"/>
                </a:solidFill>
              </a:rPr>
              <a:t>Eurespal</a:t>
            </a:r>
            <a:r>
              <a:rPr lang="pl-PL" sz="2100" dirty="0" smtClean="0"/>
              <a:t> – </a:t>
            </a:r>
            <a:r>
              <a:rPr lang="pl-PL" sz="2100" dirty="0" err="1" smtClean="0"/>
              <a:t>j.w</a:t>
            </a:r>
            <a:r>
              <a:rPr lang="pl-PL" sz="2100" dirty="0" smtClean="0"/>
              <a:t>. Wycofanie z obrotu 22 sierpnia 2019 r. </a:t>
            </a:r>
            <a:endParaRPr lang="pl-PL" sz="2100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78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9701" y="396380"/>
            <a:ext cx="9404723" cy="809412"/>
          </a:xfrm>
        </p:spPr>
        <p:txBody>
          <a:bodyPr/>
          <a:lstStyle/>
          <a:p>
            <a:r>
              <a:rPr lang="pl-PL" dirty="0" smtClean="0"/>
              <a:t>Specyfika leków roślinnych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5155" y="1532585"/>
            <a:ext cx="9431667" cy="4803820"/>
          </a:xfrm>
        </p:spPr>
        <p:txBody>
          <a:bodyPr>
            <a:normAutofit/>
          </a:bodyPr>
          <a:lstStyle/>
          <a:p>
            <a:r>
              <a:rPr lang="pl-PL" dirty="0" smtClean="0"/>
              <a:t>Ich stosowanie </a:t>
            </a:r>
            <a:r>
              <a:rPr lang="pl-PL" dirty="0"/>
              <a:t>opiera się na </a:t>
            </a:r>
            <a:r>
              <a:rPr lang="pl-PL" dirty="0" smtClean="0"/>
              <a:t>wieloletnich doświadczeniach, obserwacjach, wiedza jest weryfikowana i poddawana aktualizacjom.</a:t>
            </a:r>
          </a:p>
          <a:p>
            <a:r>
              <a:rPr lang="pl-PL" b="1" dirty="0" smtClean="0">
                <a:solidFill>
                  <a:srgbClr val="FFFF00"/>
                </a:solidFill>
              </a:rPr>
              <a:t>Znany jest wpływ surowców roślinnych na organizm ludzki. </a:t>
            </a:r>
            <a:r>
              <a:rPr lang="pl-PL" dirty="0" smtClean="0"/>
              <a:t>Ustalone bezpieczne dawkowanie i sposób podania, rozpuszczalniki (wodne, alkoholowe, olejowe), w których najlepiej </a:t>
            </a:r>
            <a:r>
              <a:rPr lang="pl-PL" dirty="0" err="1" smtClean="0"/>
              <a:t>akstrahuje</a:t>
            </a:r>
            <a:r>
              <a:rPr lang="pl-PL" dirty="0" smtClean="0"/>
              <a:t> się substrat roślinny. Leki ziołowe są badane przez biologów, chemików i poddawane szczegółowej weryfikacji. </a:t>
            </a:r>
            <a:endParaRPr lang="pl-PL" dirty="0"/>
          </a:p>
          <a:p>
            <a:r>
              <a:rPr lang="pl-PL" dirty="0" smtClean="0"/>
              <a:t>Są szeroko udokumentowane w piśmiennictwie (tzw. farmakopei) oraz poddawane badaniom (obserwacyjnym, także klinicznym)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Zioła posiadają badania toksykologiczne, znane są działania niepożądane związane z </a:t>
            </a:r>
            <a:r>
              <a:rPr lang="pl-PL" dirty="0" err="1" smtClean="0">
                <a:solidFill>
                  <a:srgbClr val="FFFF00"/>
                </a:solidFill>
              </a:rPr>
              <a:t>hepatotoksycznością</a:t>
            </a:r>
            <a:r>
              <a:rPr lang="pl-PL" dirty="0" smtClean="0">
                <a:solidFill>
                  <a:srgbClr val="FFFF00"/>
                </a:solidFill>
              </a:rPr>
              <a:t>, neurotoksycznością, </a:t>
            </a:r>
            <a:r>
              <a:rPr lang="pl-PL" dirty="0" err="1" smtClean="0">
                <a:solidFill>
                  <a:srgbClr val="FFFF00"/>
                </a:solidFill>
              </a:rPr>
              <a:t>kardiotoksycznością</a:t>
            </a:r>
            <a:r>
              <a:rPr lang="pl-PL" dirty="0" smtClean="0">
                <a:solidFill>
                  <a:srgbClr val="FFFF00"/>
                </a:solidFill>
              </a:rPr>
              <a:t> itd.</a:t>
            </a:r>
          </a:p>
          <a:p>
            <a:r>
              <a:rPr lang="pl-PL" dirty="0" smtClean="0"/>
              <a:t>Znane są także interakcje ziół z lekami syntetycznymi, np. przeciwzakrzepowymi, kardiologicznymi, przeciwcukrzycowymi oraz na nadciśnienie </a:t>
            </a:r>
          </a:p>
          <a:p>
            <a:r>
              <a:rPr lang="pl-PL" dirty="0" smtClean="0"/>
              <a:t>Leki ziołowe są przyjaźniejsze dla człowieka, bo są lepiej metabolizowane przez organizm.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75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380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Leki </a:t>
            </a:r>
            <a:br>
              <a:rPr lang="pl-PL" dirty="0" smtClean="0"/>
            </a:br>
            <a:r>
              <a:rPr lang="pl-PL" dirty="0" smtClean="0"/>
              <a:t>roślinne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1821" y="452718"/>
            <a:ext cx="9819014" cy="5795681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120" y="452718"/>
            <a:ext cx="7751714" cy="600072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578" y="4686715"/>
            <a:ext cx="2471222" cy="19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2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3647</TotalTime>
  <Words>2518</Words>
  <Application>Microsoft Office PowerPoint</Application>
  <PresentationFormat>Panoramiczny</PresentationFormat>
  <Paragraphs>194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9" baseType="lpstr">
      <vt:lpstr>Arial</vt:lpstr>
      <vt:lpstr>Trebuchet MS</vt:lpstr>
      <vt:lpstr>Wingdings</vt:lpstr>
      <vt:lpstr>Wingdings 3</vt:lpstr>
      <vt:lpstr>Faseta</vt:lpstr>
      <vt:lpstr>Parowanie herbat ziołowych</vt:lpstr>
      <vt:lpstr>Program warsztatu:</vt:lpstr>
      <vt:lpstr>Moje motto:</vt:lpstr>
      <vt:lpstr>2 stereotypy na temat ziół</vt:lpstr>
      <vt:lpstr>I. Czym są leki?</vt:lpstr>
      <vt:lpstr>Surowce roślinne działają równie silnie jak leki</vt:lpstr>
      <vt:lpstr>Czy leki są dziś nadal skuteczne i bezpieczne? </vt:lpstr>
      <vt:lpstr>Specyfika leków roślinnych</vt:lpstr>
      <vt:lpstr>Leki  roślinne</vt:lpstr>
      <vt:lpstr>Wzrost rynku suplementów diety</vt:lpstr>
      <vt:lpstr>Prezentacja programu PowerPoint</vt:lpstr>
      <vt:lpstr>Ziołolecznictwo w EU</vt:lpstr>
      <vt:lpstr>Czym jest ziołolecznictwo (fitoterapia?)</vt:lpstr>
      <vt:lpstr>Czym zajmuje się ziołolecznictwo?</vt:lpstr>
      <vt:lpstr>II. Rodzaje surowców zielarskich i zasady ich przygotowania:</vt:lpstr>
      <vt:lpstr>Postacie leków ziołowych i sposoby ich przyrządzania:  </vt:lpstr>
      <vt:lpstr>Napary, odwary – roztwory wodne</vt:lpstr>
      <vt:lpstr>Cd.. Meceraty</vt:lpstr>
      <vt:lpstr>Suszone czy świeże?</vt:lpstr>
      <vt:lpstr>Wyciągi alkoholowe</vt:lpstr>
      <vt:lpstr>Octy lecznicze i kiszonki</vt:lpstr>
      <vt:lpstr>Alkomiody lub ziołomiody</vt:lpstr>
      <vt:lpstr>Maceraty olejowe</vt:lpstr>
      <vt:lpstr>Syropy</vt:lpstr>
      <vt:lpstr>Ekstrakty – popularne w lekach aptecznych</vt:lpstr>
      <vt:lpstr>Inne formy przetworów ziołowych</vt:lpstr>
      <vt:lpstr>Zastosowania zewnętrzne ziół – okłady, maści</vt:lpstr>
      <vt:lpstr>Co zawierają zioła?</vt:lpstr>
      <vt:lpstr>Rola flawonoidów na organizm ludzki</vt:lpstr>
      <vt:lpstr>Rola garbników na układ trawienny</vt:lpstr>
      <vt:lpstr>Ogólne zasady przyjmowania ziół do użytku wewnętrznego – z praktyki zielarza</vt:lpstr>
      <vt:lpstr>Jak przygotowywać mieszanki, aby  smakowały?</vt:lpstr>
      <vt:lpstr>Jak prawidłowo parować herbatki ziołowe?</vt:lpstr>
      <vt:lpstr>Dziękuję za uwagę…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Skutecznie i bezpieczne stosowanie ziół</dc:title>
  <dc:creator>Karolina Smoderek</dc:creator>
  <cp:lastModifiedBy>Karolina Smoderek</cp:lastModifiedBy>
  <cp:revision>59</cp:revision>
  <dcterms:created xsi:type="dcterms:W3CDTF">2020-02-26T22:38:38Z</dcterms:created>
  <dcterms:modified xsi:type="dcterms:W3CDTF">2021-04-22T11:39:04Z</dcterms:modified>
</cp:coreProperties>
</file>